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gRDStWUCny332pgDJzLDFDo5jC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7"/>
          <p:cNvSpPr/>
          <p:nvPr>
            <p:ph idx="2" type="pic"/>
          </p:nvPr>
        </p:nvSpPr>
        <p:spPr>
          <a:xfrm>
            <a:off x="5183188" y="987425"/>
            <a:ext cx="6172200" cy="4873625"/>
          </a:xfrm>
          <a:prstGeom prst="rect">
            <a:avLst/>
          </a:prstGeom>
          <a:noFill/>
          <a:ln>
            <a:noFill/>
          </a:ln>
        </p:spPr>
      </p:sp>
      <p:sp>
        <p:nvSpPr>
          <p:cNvPr id="69" name="Google Shape;69;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8"/>
          <p:cNvPicPr preferRelativeResize="0"/>
          <p:nvPr/>
        </p:nvPicPr>
        <p:blipFill rotWithShape="1">
          <a:blip r:embed="rId1">
            <a:alphaModFix/>
          </a:blip>
          <a:srcRect b="0" l="0" r="0" t="0"/>
          <a:stretch/>
        </p:blipFill>
        <p:spPr>
          <a:xfrm>
            <a:off x="11153361" y="5918256"/>
            <a:ext cx="858079" cy="78728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7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5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6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7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u="sng"/>
              <a:t>Software Engineering</a:t>
            </a:r>
            <a:br>
              <a:rPr b="1" lang="en-US" u="sng"/>
            </a:br>
            <a:r>
              <a:rPr b="1" lang="en-US" sz="4000" u="sng"/>
              <a:t>Requirements Engineering</a:t>
            </a:r>
            <a:br>
              <a:rPr b="1" lang="en-US" u="sng"/>
            </a:br>
            <a:endParaRPr b="1" sz="3200" u="sng"/>
          </a:p>
        </p:txBody>
      </p:sp>
      <p:sp>
        <p:nvSpPr>
          <p:cNvPr id="90" name="Google Shape;90;p1"/>
          <p:cNvSpPr txBox="1"/>
          <p:nvPr>
            <p:ph idx="1" type="subTitle"/>
          </p:nvPr>
        </p:nvSpPr>
        <p:spPr>
          <a:xfrm>
            <a:off x="1524000" y="3900488"/>
            <a:ext cx="9144000" cy="181451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Slides for cse470 video lecture series produced by:</a:t>
            </a:r>
            <a:endParaRPr/>
          </a:p>
          <a:p>
            <a:pPr indent="0" lvl="0" marL="0" rtl="0" algn="ctr">
              <a:lnSpc>
                <a:spcPct val="90000"/>
              </a:lnSpc>
              <a:spcBef>
                <a:spcPts val="1000"/>
              </a:spcBef>
              <a:spcAft>
                <a:spcPts val="0"/>
              </a:spcAft>
              <a:buClr>
                <a:schemeClr val="dk1"/>
              </a:buClr>
              <a:buSzPts val="2400"/>
              <a:buNone/>
            </a:pPr>
            <a:r>
              <a:rPr lang="en-US"/>
              <a:t>A.M.Esfar-E-Alam</a:t>
            </a:r>
            <a:endParaRPr/>
          </a:p>
          <a:p>
            <a:pPr indent="0" lvl="0" marL="0" rtl="0" algn="ctr">
              <a:lnSpc>
                <a:spcPct val="90000"/>
              </a:lnSpc>
              <a:spcBef>
                <a:spcPts val="1000"/>
              </a:spcBef>
              <a:spcAft>
                <a:spcPts val="0"/>
              </a:spcAft>
              <a:buClr>
                <a:schemeClr val="dk1"/>
              </a:buClr>
              <a:buSzPts val="2400"/>
              <a:buNone/>
            </a:pPr>
            <a:r>
              <a:rPr lang="en-US"/>
              <a:t>Afrina Khatun</a:t>
            </a:r>
            <a:endParaRPr/>
          </a:p>
          <a:p>
            <a:pPr indent="0" lvl="0" marL="0" rtl="0" algn="ctr">
              <a:lnSpc>
                <a:spcPct val="90000"/>
              </a:lnSpc>
              <a:spcBef>
                <a:spcPts val="1000"/>
              </a:spcBef>
              <a:spcAft>
                <a:spcPts val="0"/>
              </a:spcAft>
              <a:buClr>
                <a:schemeClr val="dk1"/>
              </a:buClr>
              <a:buSzPts val="2400"/>
              <a:buNone/>
            </a:pPr>
            <a:r>
              <a:rPr lang="en-US"/>
              <a:t>Dr.Muhammad Zavid Parvez</a:t>
            </a:r>
            <a:endParaRPr/>
          </a:p>
        </p:txBody>
      </p:sp>
    </p:spTree>
  </p:cSld>
  <p:clrMapOvr>
    <a:masterClrMapping/>
  </p:clrMapOvr>
  <p:transition spd="med">
    <p:push dir="r"/>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Non-functional requirements</a:t>
            </a:r>
            <a:endParaRPr/>
          </a:p>
        </p:txBody>
      </p:sp>
      <p:sp>
        <p:nvSpPr>
          <p:cNvPr id="183" name="Google Shape;183;p10"/>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64135" lvl="0" marL="228600" rtl="0" algn="l">
              <a:lnSpc>
                <a:spcPct val="80000"/>
              </a:lnSpc>
              <a:spcBef>
                <a:spcPts val="0"/>
              </a:spcBef>
              <a:spcAft>
                <a:spcPts val="0"/>
              </a:spcAft>
              <a:buClr>
                <a:schemeClr val="dk1"/>
              </a:buClr>
              <a:buSzPts val="2590"/>
              <a:buNone/>
            </a:pPr>
            <a:r>
              <a:t/>
            </a:r>
            <a:endParaRPr b="1" sz="2590"/>
          </a:p>
          <a:p>
            <a:pPr indent="-228600" lvl="0" marL="228600" rtl="0" algn="l">
              <a:lnSpc>
                <a:spcPct val="80000"/>
              </a:lnSpc>
              <a:spcBef>
                <a:spcPts val="1000"/>
              </a:spcBef>
              <a:spcAft>
                <a:spcPts val="0"/>
              </a:spcAft>
              <a:buClr>
                <a:schemeClr val="dk1"/>
              </a:buClr>
              <a:buSzPts val="2590"/>
              <a:buChar char="•"/>
            </a:pPr>
            <a:r>
              <a:rPr lang="en-US" sz="2590"/>
              <a:t>These define system properties and constraints e.g.reliability, response time and storage requirements.</a:t>
            </a:r>
            <a:endParaRPr/>
          </a:p>
          <a:p>
            <a:pPr indent="-228600" lvl="0" marL="228600" rtl="0" algn="l">
              <a:lnSpc>
                <a:spcPct val="80000"/>
              </a:lnSpc>
              <a:spcBef>
                <a:spcPts val="1000"/>
              </a:spcBef>
              <a:spcAft>
                <a:spcPts val="0"/>
              </a:spcAft>
              <a:buClr>
                <a:schemeClr val="dk1"/>
              </a:buClr>
              <a:buSzPts val="2590"/>
              <a:buChar char="•"/>
            </a:pPr>
            <a:r>
              <a:rPr lang="en-US" sz="2590"/>
              <a:t>Constraints are I/O device capability, system representations, etc.</a:t>
            </a:r>
            <a:endParaRPr/>
          </a:p>
          <a:p>
            <a:pPr indent="-228600" lvl="0" marL="228600" rtl="0" algn="l">
              <a:lnSpc>
                <a:spcPct val="80000"/>
              </a:lnSpc>
              <a:spcBef>
                <a:spcPts val="1000"/>
              </a:spcBef>
              <a:spcAft>
                <a:spcPts val="0"/>
              </a:spcAft>
              <a:buClr>
                <a:schemeClr val="dk1"/>
              </a:buClr>
              <a:buSzPts val="2590"/>
              <a:buChar char="•"/>
            </a:pPr>
            <a:r>
              <a:rPr lang="en-US" sz="2590"/>
              <a:t>Process requirements may also be specified mandating a particular IDE, programming language or development method.</a:t>
            </a:r>
            <a:endParaRPr/>
          </a:p>
          <a:p>
            <a:pPr indent="-228600" lvl="0" marL="228600" rtl="0" algn="l">
              <a:lnSpc>
                <a:spcPct val="80000"/>
              </a:lnSpc>
              <a:spcBef>
                <a:spcPts val="1000"/>
              </a:spcBef>
              <a:spcAft>
                <a:spcPts val="0"/>
              </a:spcAft>
              <a:buClr>
                <a:schemeClr val="dk1"/>
              </a:buClr>
              <a:buSzPts val="2590"/>
              <a:buChar char="•"/>
            </a:pPr>
            <a:r>
              <a:rPr lang="en-US" sz="2590"/>
              <a:t>Non-functional requirements may be more critical than functional requirements. If these are not met, the system may be useless.</a:t>
            </a:r>
            <a:endParaRPr sz="2590"/>
          </a:p>
        </p:txBody>
      </p:sp>
      <p:sp>
        <p:nvSpPr>
          <p:cNvPr id="184" name="Google Shape;184;p10"/>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10"/>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6" name="Google Shape;186;p10"/>
          <p:cNvPicPr preferRelativeResize="0"/>
          <p:nvPr/>
        </p:nvPicPr>
        <p:blipFill rotWithShape="1">
          <a:blip r:embed="rId4">
            <a:alphaModFix/>
          </a:blip>
          <a:srcRect b="0" l="0" r="0" t="0"/>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Non-functional classifications</a:t>
            </a:r>
            <a:endParaRPr/>
          </a:p>
        </p:txBody>
      </p:sp>
      <p:sp>
        <p:nvSpPr>
          <p:cNvPr id="192" name="Google Shape;192;p11"/>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80000"/>
              </a:lnSpc>
              <a:spcBef>
                <a:spcPts val="0"/>
              </a:spcBef>
              <a:spcAft>
                <a:spcPts val="0"/>
              </a:spcAft>
              <a:buClr>
                <a:schemeClr val="dk1"/>
              </a:buClr>
              <a:buSzPts val="2590"/>
              <a:buChar char="•"/>
            </a:pPr>
            <a:r>
              <a:rPr b="1" lang="en-US" sz="2590"/>
              <a:t>Product requirements</a:t>
            </a:r>
            <a:endParaRPr/>
          </a:p>
          <a:p>
            <a:pPr indent="-228600" lvl="1" marL="685800" rtl="0" algn="l">
              <a:lnSpc>
                <a:spcPct val="80000"/>
              </a:lnSpc>
              <a:spcBef>
                <a:spcPts val="500"/>
              </a:spcBef>
              <a:spcAft>
                <a:spcPts val="0"/>
              </a:spcAft>
              <a:buClr>
                <a:schemeClr val="dk1"/>
              </a:buClr>
              <a:buSzPts val="2220"/>
              <a:buChar char="•"/>
            </a:pPr>
            <a:r>
              <a:rPr b="1" lang="en-US" sz="2220"/>
              <a:t>Requirements which specify that the delivered product must behave in a particular way e.g. execution speed, reliability, etc.</a:t>
            </a:r>
            <a:endParaRPr/>
          </a:p>
          <a:p>
            <a:pPr indent="-228600" lvl="0" marL="228600" rtl="0" algn="l">
              <a:lnSpc>
                <a:spcPct val="80000"/>
              </a:lnSpc>
              <a:spcBef>
                <a:spcPts val="1000"/>
              </a:spcBef>
              <a:spcAft>
                <a:spcPts val="0"/>
              </a:spcAft>
              <a:buClr>
                <a:schemeClr val="dk1"/>
              </a:buClr>
              <a:buSzPts val="2590"/>
              <a:buChar char="•"/>
            </a:pPr>
            <a:r>
              <a:rPr b="1" lang="en-US" sz="2590"/>
              <a:t>Organisational requirements</a:t>
            </a:r>
            <a:endParaRPr/>
          </a:p>
          <a:p>
            <a:pPr indent="-228600" lvl="1" marL="685800" rtl="0" algn="l">
              <a:lnSpc>
                <a:spcPct val="80000"/>
              </a:lnSpc>
              <a:spcBef>
                <a:spcPts val="500"/>
              </a:spcBef>
              <a:spcAft>
                <a:spcPts val="0"/>
              </a:spcAft>
              <a:buClr>
                <a:schemeClr val="dk1"/>
              </a:buClr>
              <a:buSzPts val="2220"/>
              <a:buChar char="•"/>
            </a:pPr>
            <a:r>
              <a:rPr b="1" lang="en-US" sz="2220"/>
              <a:t>Requirements which are a consequence of organisational policies and procedures e.g. process standards used, implementation requirements, etc.</a:t>
            </a:r>
            <a:endParaRPr/>
          </a:p>
          <a:p>
            <a:pPr indent="-228600" lvl="0" marL="228600" rtl="0" algn="l">
              <a:lnSpc>
                <a:spcPct val="80000"/>
              </a:lnSpc>
              <a:spcBef>
                <a:spcPts val="1000"/>
              </a:spcBef>
              <a:spcAft>
                <a:spcPts val="0"/>
              </a:spcAft>
              <a:buClr>
                <a:schemeClr val="dk1"/>
              </a:buClr>
              <a:buSzPts val="2590"/>
              <a:buChar char="•"/>
            </a:pPr>
            <a:r>
              <a:rPr b="1" lang="en-US" sz="2590"/>
              <a:t>External requirements:</a:t>
            </a:r>
            <a:endParaRPr/>
          </a:p>
          <a:p>
            <a:pPr indent="-228600" lvl="1" marL="685800" rtl="0" algn="l">
              <a:lnSpc>
                <a:spcPct val="80000"/>
              </a:lnSpc>
              <a:spcBef>
                <a:spcPts val="500"/>
              </a:spcBef>
              <a:spcAft>
                <a:spcPts val="0"/>
              </a:spcAft>
              <a:buClr>
                <a:schemeClr val="dk1"/>
              </a:buClr>
              <a:buSzPts val="2220"/>
              <a:buChar char="•"/>
            </a:pPr>
            <a:r>
              <a:rPr b="1" lang="en-US" sz="2220"/>
              <a:t>Requirements which arise from factors which are external to the system and its development process e.g. interoperability requirements, legislative requirements, etc.</a:t>
            </a:r>
            <a:endParaRPr/>
          </a:p>
          <a:p>
            <a:pPr indent="-64135" lvl="0" marL="228600" rtl="0" algn="l">
              <a:lnSpc>
                <a:spcPct val="80000"/>
              </a:lnSpc>
              <a:spcBef>
                <a:spcPts val="1000"/>
              </a:spcBef>
              <a:spcAft>
                <a:spcPts val="0"/>
              </a:spcAft>
              <a:buClr>
                <a:schemeClr val="dk1"/>
              </a:buClr>
              <a:buSzPts val="2590"/>
              <a:buNone/>
            </a:pPr>
            <a:r>
              <a:t/>
            </a:r>
            <a:endParaRPr b="1" sz="2590"/>
          </a:p>
        </p:txBody>
      </p:sp>
      <p:sp>
        <p:nvSpPr>
          <p:cNvPr id="193" name="Google Shape;193;p11"/>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11"/>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5" name="Google Shape;195;p11"/>
          <p:cNvPicPr preferRelativeResize="0"/>
          <p:nvPr/>
        </p:nvPicPr>
        <p:blipFill rotWithShape="1">
          <a:blip r:embed="rId4">
            <a:alphaModFix/>
          </a:blip>
          <a:srcRect b="0" l="0" r="0" t="0"/>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Non-functional requirements</a:t>
            </a:r>
            <a:endParaRPr/>
          </a:p>
        </p:txBody>
      </p:sp>
      <p:sp>
        <p:nvSpPr>
          <p:cNvPr id="201" name="Google Shape;201;p12"/>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12"/>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12"/>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04" name="Google Shape;204;p12"/>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05" name="Google Shape;205;p12"/>
          <p:cNvSpPr/>
          <p:nvPr/>
        </p:nvSpPr>
        <p:spPr>
          <a:xfrm>
            <a:off x="5977217" y="3244334"/>
            <a:ext cx="2904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06" name="Google Shape;206;p12"/>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207" name="Google Shape;207;p12"/>
          <p:cNvPicPr preferRelativeResize="0"/>
          <p:nvPr/>
        </p:nvPicPr>
        <p:blipFill rotWithShape="1">
          <a:blip r:embed="rId4">
            <a:alphaModFix/>
          </a:blip>
          <a:srcRect b="0" l="0" r="0" t="0"/>
          <a:stretch/>
        </p:blipFill>
        <p:spPr>
          <a:xfrm>
            <a:off x="838201" y="1331885"/>
            <a:ext cx="10399642" cy="4708051"/>
          </a:xfrm>
          <a:prstGeom prst="rect">
            <a:avLst/>
          </a:prstGeom>
          <a:noFill/>
          <a:ln>
            <a:noFill/>
          </a:ln>
        </p:spPr>
      </p:pic>
    </p:spTree>
  </p:cSld>
  <p:clrMapOvr>
    <a:masterClrMapping/>
  </p:clrMapOvr>
  <p:transition spd="med">
    <p:push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838200" y="365125"/>
            <a:ext cx="10253870" cy="8275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b="1" lang="en-US" sz="3959"/>
              <a:t>Metrics for specifying non-functional requirements</a:t>
            </a:r>
            <a:endParaRPr sz="3959"/>
          </a:p>
        </p:txBody>
      </p:sp>
      <p:pic>
        <p:nvPicPr>
          <p:cNvPr id="213" name="Google Shape;213;p13"/>
          <p:cNvPicPr preferRelativeResize="0"/>
          <p:nvPr>
            <p:ph idx="1" type="body"/>
          </p:nvPr>
        </p:nvPicPr>
        <p:blipFill rotWithShape="1">
          <a:blip r:embed="rId3">
            <a:alphaModFix/>
          </a:blip>
          <a:srcRect b="0" l="0" r="0" t="0"/>
          <a:stretch/>
        </p:blipFill>
        <p:spPr>
          <a:xfrm>
            <a:off x="1169505" y="1381229"/>
            <a:ext cx="7669696" cy="4826691"/>
          </a:xfrm>
          <a:prstGeom prst="rect">
            <a:avLst/>
          </a:prstGeom>
          <a:noFill/>
          <a:ln>
            <a:noFill/>
          </a:ln>
        </p:spPr>
      </p:pic>
      <p:sp>
        <p:nvSpPr>
          <p:cNvPr id="214" name="Google Shape;214;p13"/>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215" name="Google Shape;215;p13"/>
          <p:cNvSpPr/>
          <p:nvPr/>
        </p:nvSpPr>
        <p:spPr>
          <a:xfrm>
            <a:off x="0" y="5557839"/>
            <a:ext cx="1743075" cy="1300162"/>
          </a:xfrm>
          <a:prstGeom prst="rtTriangle">
            <a:avLst/>
          </a:prstGeom>
          <a:blipFill rotWithShape="1">
            <a:blip r:embed="rId4">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6" name="Google Shape;216;p13"/>
          <p:cNvSpPr/>
          <p:nvPr/>
        </p:nvSpPr>
        <p:spPr>
          <a:xfrm rot="10800000">
            <a:off x="10448925" y="0"/>
            <a:ext cx="1743075" cy="1300162"/>
          </a:xfrm>
          <a:prstGeom prst="rtTriangle">
            <a:avLst/>
          </a:prstGeom>
          <a:blipFill rotWithShape="1">
            <a:blip r:embed="rId4">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17" name="Google Shape;217;p13"/>
          <p:cNvPicPr preferRelativeResize="0"/>
          <p:nvPr/>
        </p:nvPicPr>
        <p:blipFill rotWithShape="1">
          <a:blip r:embed="rId5">
            <a:alphaModFix/>
          </a:blip>
          <a:srcRect b="0" l="0" r="0" t="0"/>
          <a:stretch/>
        </p:blipFill>
        <p:spPr>
          <a:xfrm>
            <a:off x="8110331" y="1192696"/>
            <a:ext cx="4224130" cy="4334580"/>
          </a:xfrm>
          <a:prstGeom prst="rect">
            <a:avLst/>
          </a:prstGeom>
          <a:noFill/>
          <a:ln>
            <a:noFill/>
          </a:ln>
        </p:spPr>
      </p:pic>
    </p:spTree>
  </p:cSld>
  <p:clrMapOvr>
    <a:masterClrMapping/>
  </p:clrMapOvr>
  <p:transition spd="med">
    <p:push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Another Example Functional and non-functional </a:t>
            </a:r>
            <a:endParaRPr sz="3959"/>
          </a:p>
        </p:txBody>
      </p:sp>
      <p:sp>
        <p:nvSpPr>
          <p:cNvPr id="223" name="Google Shape;223;p14"/>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14"/>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25" name="Google Shape;225;p14"/>
          <p:cNvPicPr preferRelativeResize="0"/>
          <p:nvPr>
            <p:ph idx="1" type="body"/>
          </p:nvPr>
        </p:nvPicPr>
        <p:blipFill rotWithShape="1">
          <a:blip r:embed="rId4">
            <a:alphaModFix/>
          </a:blip>
          <a:srcRect b="0" l="0" r="0" t="0"/>
          <a:stretch/>
        </p:blipFill>
        <p:spPr>
          <a:xfrm>
            <a:off x="748334" y="1300162"/>
            <a:ext cx="9700591" cy="4681679"/>
          </a:xfrm>
          <a:prstGeom prst="rect">
            <a:avLst/>
          </a:prstGeom>
          <a:noFill/>
          <a:ln>
            <a:noFill/>
          </a:ln>
        </p:spPr>
      </p:pic>
      <p:sp>
        <p:nvSpPr>
          <p:cNvPr id="226" name="Google Shape;226;p14"/>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Tree>
  </p:cSld>
  <p:clrMapOvr>
    <a:masterClrMapping/>
  </p:clrMapOvr>
  <p:transition spd="med">
    <p:push dir="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32" name="Google Shape;232;p15"/>
          <p:cNvPicPr preferRelativeResize="0"/>
          <p:nvPr>
            <p:ph idx="1" type="body"/>
          </p:nvPr>
        </p:nvPicPr>
        <p:blipFill rotWithShape="1">
          <a:blip r:embed="rId3">
            <a:alphaModFix/>
          </a:blip>
          <a:srcRect b="0" l="0" r="0" t="0"/>
          <a:stretch/>
        </p:blipFill>
        <p:spPr>
          <a:xfrm>
            <a:off x="4174435" y="2136051"/>
            <a:ext cx="3402496" cy="3402496"/>
          </a:xfrm>
          <a:prstGeom prst="rect">
            <a:avLst/>
          </a:prstGeom>
          <a:noFill/>
          <a:ln>
            <a:noFill/>
          </a:ln>
        </p:spPr>
      </p:pic>
    </p:spTree>
  </p:cSld>
  <p:clrMapOvr>
    <a:masterClrMapping/>
  </p:clrMapOvr>
  <p:transition spd="med">
    <p:push dir="r"/>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6"/>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Requirements engineering processes</a:t>
            </a:r>
            <a:endParaRPr/>
          </a:p>
        </p:txBody>
      </p:sp>
      <p:sp>
        <p:nvSpPr>
          <p:cNvPr id="238" name="Google Shape;238;p16"/>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50800" lvl="0" marL="228600" rtl="0" algn="l">
              <a:lnSpc>
                <a:spcPct val="80000"/>
              </a:lnSpc>
              <a:spcBef>
                <a:spcPts val="0"/>
              </a:spcBef>
              <a:spcAft>
                <a:spcPts val="0"/>
              </a:spcAft>
              <a:buClr>
                <a:schemeClr val="dk1"/>
              </a:buClr>
              <a:buSzPts val="2800"/>
              <a:buNone/>
            </a:pPr>
            <a:r>
              <a:t/>
            </a:r>
            <a:endParaRPr b="1"/>
          </a:p>
          <a:p>
            <a:pPr indent="-228600" lvl="0" marL="228600" rtl="0" algn="l">
              <a:lnSpc>
                <a:spcPct val="80000"/>
              </a:lnSpc>
              <a:spcBef>
                <a:spcPts val="1000"/>
              </a:spcBef>
              <a:spcAft>
                <a:spcPts val="0"/>
              </a:spcAft>
              <a:buClr>
                <a:schemeClr val="dk1"/>
              </a:buClr>
              <a:buSzPts val="2800"/>
              <a:buChar char="•"/>
            </a:pPr>
            <a:r>
              <a:rPr lang="en-US"/>
              <a:t>The processes used for RE vary widely depending on the application domain, the people involved and the organisation developing the requirements. </a:t>
            </a:r>
            <a:endParaRPr/>
          </a:p>
          <a:p>
            <a:pPr indent="-228600" lvl="0" marL="228600" rtl="0" algn="l">
              <a:lnSpc>
                <a:spcPct val="80000"/>
              </a:lnSpc>
              <a:spcBef>
                <a:spcPts val="1000"/>
              </a:spcBef>
              <a:spcAft>
                <a:spcPts val="0"/>
              </a:spcAft>
              <a:buClr>
                <a:schemeClr val="dk1"/>
              </a:buClr>
              <a:buSzPts val="2800"/>
              <a:buChar char="•"/>
            </a:pPr>
            <a:r>
              <a:rPr lang="en-US"/>
              <a:t>However, there are a number of generic activities common to all processes </a:t>
            </a:r>
            <a:endParaRPr/>
          </a:p>
          <a:p>
            <a:pPr indent="-228600" lvl="1" marL="685800" rtl="0" algn="l">
              <a:lnSpc>
                <a:spcPct val="80000"/>
              </a:lnSpc>
              <a:spcBef>
                <a:spcPts val="500"/>
              </a:spcBef>
              <a:spcAft>
                <a:spcPts val="0"/>
              </a:spcAft>
              <a:buClr>
                <a:schemeClr val="dk1"/>
              </a:buClr>
              <a:buSzPts val="2400"/>
              <a:buChar char="•"/>
            </a:pPr>
            <a:r>
              <a:rPr lang="en-US"/>
              <a:t>Requirements elicitation; </a:t>
            </a:r>
            <a:endParaRPr/>
          </a:p>
          <a:p>
            <a:pPr indent="-228600" lvl="1" marL="685800" rtl="0" algn="l">
              <a:lnSpc>
                <a:spcPct val="80000"/>
              </a:lnSpc>
              <a:spcBef>
                <a:spcPts val="500"/>
              </a:spcBef>
              <a:spcAft>
                <a:spcPts val="0"/>
              </a:spcAft>
              <a:buClr>
                <a:schemeClr val="dk1"/>
              </a:buClr>
              <a:buSzPts val="2400"/>
              <a:buChar char="•"/>
            </a:pPr>
            <a:r>
              <a:rPr lang="en-US"/>
              <a:t>Requirements analysis;</a:t>
            </a:r>
            <a:endParaRPr/>
          </a:p>
          <a:p>
            <a:pPr indent="-228600" lvl="1" marL="685800" rtl="0" algn="l">
              <a:lnSpc>
                <a:spcPct val="80000"/>
              </a:lnSpc>
              <a:spcBef>
                <a:spcPts val="500"/>
              </a:spcBef>
              <a:spcAft>
                <a:spcPts val="0"/>
              </a:spcAft>
              <a:buClr>
                <a:schemeClr val="dk1"/>
              </a:buClr>
              <a:buSzPts val="2400"/>
              <a:buChar char="•"/>
            </a:pPr>
            <a:r>
              <a:rPr lang="en-US"/>
              <a:t>Requirements validation;</a:t>
            </a:r>
            <a:endParaRPr/>
          </a:p>
          <a:p>
            <a:pPr indent="-228600" lvl="1" marL="685800" rtl="0" algn="l">
              <a:lnSpc>
                <a:spcPct val="80000"/>
              </a:lnSpc>
              <a:spcBef>
                <a:spcPts val="500"/>
              </a:spcBef>
              <a:spcAft>
                <a:spcPts val="0"/>
              </a:spcAft>
              <a:buClr>
                <a:schemeClr val="dk1"/>
              </a:buClr>
              <a:buSzPts val="2400"/>
              <a:buChar char="•"/>
            </a:pPr>
            <a:r>
              <a:rPr lang="en-US"/>
              <a:t>Requirements management.</a:t>
            </a:r>
            <a:endParaRPr/>
          </a:p>
        </p:txBody>
      </p:sp>
      <p:sp>
        <p:nvSpPr>
          <p:cNvPr id="239" name="Google Shape;239;p16"/>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16"/>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1" name="Google Shape;241;p16"/>
          <p:cNvPicPr preferRelativeResize="0"/>
          <p:nvPr/>
        </p:nvPicPr>
        <p:blipFill rotWithShape="1">
          <a:blip r:embed="rId4">
            <a:alphaModFix/>
          </a:blip>
          <a:srcRect b="0" l="0" r="0" t="0"/>
          <a:stretch/>
        </p:blipFill>
        <p:spPr>
          <a:xfrm>
            <a:off x="7259252" y="1846384"/>
            <a:ext cx="4094547" cy="3516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7"/>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Requirement Engineering process</a:t>
            </a:r>
            <a:endParaRPr/>
          </a:p>
        </p:txBody>
      </p:sp>
      <p:sp>
        <p:nvSpPr>
          <p:cNvPr id="247" name="Google Shape;247;p17"/>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17"/>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9" name="Google Shape;249;p17"/>
          <p:cNvPicPr preferRelativeResize="0"/>
          <p:nvPr/>
        </p:nvPicPr>
        <p:blipFill rotWithShape="1">
          <a:blip r:embed="rId4">
            <a:alphaModFix/>
          </a:blip>
          <a:srcRect b="0" l="0" r="0" t="0"/>
          <a:stretch/>
        </p:blipFill>
        <p:spPr>
          <a:xfrm>
            <a:off x="1295400" y="1470025"/>
            <a:ext cx="8115300" cy="474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8"/>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Feasibility studies</a:t>
            </a:r>
            <a:endParaRPr/>
          </a:p>
        </p:txBody>
      </p:sp>
      <p:sp>
        <p:nvSpPr>
          <p:cNvPr id="255" name="Google Shape;255;p18"/>
          <p:cNvSpPr txBox="1"/>
          <p:nvPr>
            <p:ph idx="1" type="body"/>
          </p:nvPr>
        </p:nvSpPr>
        <p:spPr>
          <a:xfrm>
            <a:off x="898658" y="1300162"/>
            <a:ext cx="5607650" cy="5152912"/>
          </a:xfrm>
          <a:prstGeom prst="rect">
            <a:avLst/>
          </a:prstGeom>
          <a:noFill/>
          <a:ln>
            <a:noFill/>
          </a:ln>
        </p:spPr>
        <p:txBody>
          <a:bodyPr anchorCtr="0" anchor="t" bIns="45700" lIns="91425" spcFirstLastPara="1" rIns="91425" wrap="square" tIns="45700">
            <a:normAutofit/>
          </a:bodyPr>
          <a:lstStyle/>
          <a:p>
            <a:pPr indent="-64135" lvl="0" marL="228600" rtl="0" algn="l">
              <a:lnSpc>
                <a:spcPct val="90000"/>
              </a:lnSpc>
              <a:spcBef>
                <a:spcPts val="0"/>
              </a:spcBef>
              <a:spcAft>
                <a:spcPts val="0"/>
              </a:spcAft>
              <a:buClr>
                <a:schemeClr val="dk1"/>
              </a:buClr>
              <a:buSzPts val="2590"/>
              <a:buNone/>
            </a:pPr>
            <a:r>
              <a:t/>
            </a:r>
            <a:endParaRPr b="1" sz="2590"/>
          </a:p>
          <a:p>
            <a:pPr indent="-228600" lvl="0" marL="228600" rtl="0" algn="l">
              <a:lnSpc>
                <a:spcPct val="90000"/>
              </a:lnSpc>
              <a:spcBef>
                <a:spcPts val="1000"/>
              </a:spcBef>
              <a:spcAft>
                <a:spcPts val="0"/>
              </a:spcAft>
              <a:buClr>
                <a:schemeClr val="dk1"/>
              </a:buClr>
              <a:buSzPts val="2590"/>
              <a:buChar char="•"/>
            </a:pPr>
            <a:r>
              <a:rPr lang="en-US" sz="2590"/>
              <a:t>A feasibility study decides whether or not the proposed system is worthwhile.</a:t>
            </a:r>
            <a:endParaRPr/>
          </a:p>
          <a:p>
            <a:pPr indent="-228600" lvl="0" marL="228600" rtl="0" algn="l">
              <a:lnSpc>
                <a:spcPct val="90000"/>
              </a:lnSpc>
              <a:spcBef>
                <a:spcPts val="1000"/>
              </a:spcBef>
              <a:spcAft>
                <a:spcPts val="0"/>
              </a:spcAft>
              <a:buClr>
                <a:schemeClr val="dk1"/>
              </a:buClr>
              <a:buSzPts val="2590"/>
              <a:buChar char="•"/>
            </a:pPr>
            <a:r>
              <a:rPr lang="en-US" sz="2590"/>
              <a:t>A short focused study that checks</a:t>
            </a:r>
            <a:endParaRPr/>
          </a:p>
          <a:p>
            <a:pPr indent="-228600" lvl="1" marL="685800" rtl="0" algn="l">
              <a:lnSpc>
                <a:spcPct val="90000"/>
              </a:lnSpc>
              <a:spcBef>
                <a:spcPts val="500"/>
              </a:spcBef>
              <a:spcAft>
                <a:spcPts val="0"/>
              </a:spcAft>
              <a:buClr>
                <a:schemeClr val="dk1"/>
              </a:buClr>
              <a:buSzPts val="2220"/>
              <a:buChar char="•"/>
            </a:pPr>
            <a:r>
              <a:rPr lang="en-US" sz="2220"/>
              <a:t>If the system contributes to organisational objectives;</a:t>
            </a:r>
            <a:endParaRPr/>
          </a:p>
          <a:p>
            <a:pPr indent="-228600" lvl="1" marL="685800" rtl="0" algn="l">
              <a:lnSpc>
                <a:spcPct val="90000"/>
              </a:lnSpc>
              <a:spcBef>
                <a:spcPts val="500"/>
              </a:spcBef>
              <a:spcAft>
                <a:spcPts val="0"/>
              </a:spcAft>
              <a:buClr>
                <a:schemeClr val="dk1"/>
              </a:buClr>
              <a:buSzPts val="2220"/>
              <a:buChar char="•"/>
            </a:pPr>
            <a:r>
              <a:rPr lang="en-US" sz="2220"/>
              <a:t>If the system can be engineered using current technology and within budget;</a:t>
            </a:r>
            <a:endParaRPr/>
          </a:p>
          <a:p>
            <a:pPr indent="-228600" lvl="1" marL="685800" rtl="0" algn="l">
              <a:lnSpc>
                <a:spcPct val="90000"/>
              </a:lnSpc>
              <a:spcBef>
                <a:spcPts val="500"/>
              </a:spcBef>
              <a:spcAft>
                <a:spcPts val="0"/>
              </a:spcAft>
              <a:buClr>
                <a:schemeClr val="dk1"/>
              </a:buClr>
              <a:buSzPts val="2220"/>
              <a:buChar char="•"/>
            </a:pPr>
            <a:r>
              <a:rPr lang="en-US" sz="2220"/>
              <a:t>If the system can be integrated with other systems that are already used.</a:t>
            </a:r>
            <a:endParaRPr/>
          </a:p>
          <a:p>
            <a:pPr indent="-228600" lvl="1" marL="685800" rtl="0" algn="l">
              <a:lnSpc>
                <a:spcPct val="90000"/>
              </a:lnSpc>
              <a:spcBef>
                <a:spcPts val="500"/>
              </a:spcBef>
              <a:spcAft>
                <a:spcPts val="0"/>
              </a:spcAft>
              <a:buClr>
                <a:schemeClr val="dk1"/>
              </a:buClr>
              <a:buSzPts val="2220"/>
              <a:buChar char="•"/>
            </a:pPr>
            <a:r>
              <a:rPr lang="en-US" sz="2220"/>
              <a:t>Based on information assessment (what is required),information collection and report writing.</a:t>
            </a:r>
            <a:endParaRPr sz="2220"/>
          </a:p>
        </p:txBody>
      </p:sp>
      <p:sp>
        <p:nvSpPr>
          <p:cNvPr id="256" name="Google Shape;256;p18"/>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18"/>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8" name="Google Shape;258;p18"/>
          <p:cNvPicPr preferRelativeResize="0"/>
          <p:nvPr/>
        </p:nvPicPr>
        <p:blipFill rotWithShape="1">
          <a:blip r:embed="rId4">
            <a:alphaModFix/>
          </a:blip>
          <a:srcRect b="0" l="0" r="0" t="0"/>
          <a:stretch/>
        </p:blipFill>
        <p:spPr>
          <a:xfrm>
            <a:off x="6506308" y="2198078"/>
            <a:ext cx="5345723" cy="295635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9"/>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r>
              <a:rPr lang="en-US" sz="3959"/>
              <a:t> </a:t>
            </a:r>
            <a:r>
              <a:rPr b="1" lang="en-US" sz="3959"/>
              <a:t>Requirements engineering: Elicitation and analysis</a:t>
            </a:r>
            <a:endParaRPr b="1" sz="3959"/>
          </a:p>
        </p:txBody>
      </p:sp>
      <p:sp>
        <p:nvSpPr>
          <p:cNvPr id="264" name="Google Shape;264;p19"/>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This sometimes called requirements elicitation or requirements discovery.</a:t>
            </a:r>
            <a:endParaRPr/>
          </a:p>
          <a:p>
            <a:pPr indent="-228600" lvl="0" marL="228600" rtl="0" algn="l">
              <a:lnSpc>
                <a:spcPct val="90000"/>
              </a:lnSpc>
              <a:spcBef>
                <a:spcPts val="1000"/>
              </a:spcBef>
              <a:spcAft>
                <a:spcPts val="0"/>
              </a:spcAft>
              <a:buClr>
                <a:schemeClr val="dk1"/>
              </a:buClr>
              <a:buSzPts val="2800"/>
              <a:buChar char="•"/>
            </a:pPr>
            <a:r>
              <a:rPr lang="en-US"/>
              <a:t>It involves technical staff working with customers to find out about the application domain, the services that the system should provide and the system’s operational constraints.</a:t>
            </a:r>
            <a:endParaRPr/>
          </a:p>
          <a:p>
            <a:pPr indent="-228600" lvl="0" marL="228600" rtl="0" algn="l">
              <a:lnSpc>
                <a:spcPct val="90000"/>
              </a:lnSpc>
              <a:spcBef>
                <a:spcPts val="1000"/>
              </a:spcBef>
              <a:spcAft>
                <a:spcPts val="0"/>
              </a:spcAft>
              <a:buClr>
                <a:schemeClr val="dk1"/>
              </a:buClr>
              <a:buSzPts val="2800"/>
              <a:buChar char="•"/>
            </a:pPr>
            <a:r>
              <a:rPr lang="en-US"/>
              <a:t>May involve all stakeholders including end users</a:t>
            </a:r>
            <a:endParaRPr/>
          </a:p>
        </p:txBody>
      </p:sp>
      <p:sp>
        <p:nvSpPr>
          <p:cNvPr id="265" name="Google Shape;265;p19"/>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6" name="Google Shape;266;p19"/>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7" name="Google Shape;267;p19"/>
          <p:cNvPicPr preferRelativeResize="0"/>
          <p:nvPr/>
        </p:nvPicPr>
        <p:blipFill rotWithShape="1">
          <a:blip r:embed="rId4">
            <a:alphaModFix/>
          </a:blip>
          <a:srcRect b="0" l="0" r="0" t="0"/>
          <a:stretch/>
        </p:blipFill>
        <p:spPr>
          <a:xfrm>
            <a:off x="7649478" y="1772553"/>
            <a:ext cx="2799447" cy="27994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500"/>
                                        <p:tgtEl>
                                          <p:spTgt spid="2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 calcmode="lin" valueType="num">
                                      <p:cBhvr additive="base">
                                        <p:cTn dur="500"/>
                                        <p:tgtEl>
                                          <p:spTgt spid="26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 calcmode="lin" valueType="num">
                                      <p:cBhvr additive="base">
                                        <p:cTn dur="500"/>
                                        <p:tgtEl>
                                          <p:spTgt spid="26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Requirements Engineering</a:t>
            </a:r>
            <a:endParaRPr/>
          </a:p>
        </p:txBody>
      </p:sp>
      <p:sp>
        <p:nvSpPr>
          <p:cNvPr id="96" name="Google Shape;96;p2"/>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b="1"/>
          </a:p>
          <a:p>
            <a:pPr indent="-107950" lvl="0" marL="285750" rtl="0" algn="l">
              <a:lnSpc>
                <a:spcPct val="90000"/>
              </a:lnSpc>
              <a:spcBef>
                <a:spcPts val="1000"/>
              </a:spcBef>
              <a:spcAft>
                <a:spcPts val="0"/>
              </a:spcAft>
              <a:buClr>
                <a:schemeClr val="dk1"/>
              </a:buClr>
              <a:buSzPts val="2800"/>
              <a:buFont typeface="Arial"/>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7" name="Google Shape;97;p2"/>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2"/>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 name="Google Shape;99;p2"/>
          <p:cNvPicPr preferRelativeResize="0"/>
          <p:nvPr/>
        </p:nvPicPr>
        <p:blipFill rotWithShape="1">
          <a:blip r:embed="rId4">
            <a:alphaModFix/>
          </a:blip>
          <a:srcRect b="0" l="0" r="0" t="0"/>
          <a:stretch/>
        </p:blipFill>
        <p:spPr>
          <a:xfrm>
            <a:off x="4108173" y="1962834"/>
            <a:ext cx="3534295" cy="4650388"/>
          </a:xfrm>
          <a:prstGeom prst="rect">
            <a:avLst/>
          </a:prstGeom>
          <a:noFill/>
          <a:ln>
            <a:noFill/>
          </a:ln>
        </p:spPr>
      </p:pic>
      <p:sp>
        <p:nvSpPr>
          <p:cNvPr id="100" name="Google Shape;100;p2"/>
          <p:cNvSpPr/>
          <p:nvPr/>
        </p:nvSpPr>
        <p:spPr>
          <a:xfrm>
            <a:off x="7487478" y="1525103"/>
            <a:ext cx="2239618" cy="1128592"/>
          </a:xfrm>
          <a:prstGeom prst="wedgeEllipseCallout">
            <a:avLst>
              <a:gd fmla="val -56755" name="adj1"/>
              <a:gd fmla="val 68549"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Make me a software</a:t>
            </a:r>
            <a:endParaRPr b="0" i="0" sz="1800" u="none" cap="none" strike="noStrike">
              <a:solidFill>
                <a:schemeClr val="lt1"/>
              </a:solidFill>
              <a:latin typeface="Calibri"/>
              <a:ea typeface="Calibri"/>
              <a:cs typeface="Calibri"/>
              <a:sym typeface="Calibri"/>
            </a:endParaRPr>
          </a:p>
        </p:txBody>
      </p:sp>
      <p:sp>
        <p:nvSpPr>
          <p:cNvPr id="101" name="Google Shape;101;p2"/>
          <p:cNvSpPr/>
          <p:nvPr/>
        </p:nvSpPr>
        <p:spPr>
          <a:xfrm>
            <a:off x="2531165" y="1898042"/>
            <a:ext cx="1828799" cy="912951"/>
          </a:xfrm>
          <a:prstGeom prst="cloudCallout">
            <a:avLst>
              <a:gd fmla="val 61588" name="adj1"/>
              <a:gd fmla="val 52435"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What software?</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med">
    <p:push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0"/>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a:t>
            </a:r>
            <a:r>
              <a:rPr b="1" lang="en-US"/>
              <a:t>Requirements engineering:Process</a:t>
            </a:r>
            <a:endParaRPr b="1"/>
          </a:p>
        </p:txBody>
      </p:sp>
      <p:sp>
        <p:nvSpPr>
          <p:cNvPr id="273" name="Google Shape;273;p20"/>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590"/>
              <a:buChar char="•"/>
            </a:pPr>
            <a:r>
              <a:rPr b="1" lang="en-US" sz="2590"/>
              <a:t>Requirements discovery</a:t>
            </a:r>
            <a:endParaRPr/>
          </a:p>
          <a:p>
            <a:pPr indent="-228600" lvl="1" marL="685800" rtl="0" algn="l">
              <a:lnSpc>
                <a:spcPct val="80000"/>
              </a:lnSpc>
              <a:spcBef>
                <a:spcPts val="500"/>
              </a:spcBef>
              <a:spcAft>
                <a:spcPts val="0"/>
              </a:spcAft>
              <a:buClr>
                <a:schemeClr val="dk1"/>
              </a:buClr>
              <a:buSzPts val="2220"/>
              <a:buChar char="•"/>
            </a:pPr>
            <a:r>
              <a:rPr lang="en-US" sz="2220"/>
              <a:t>Interacting with stakeholders to discover their requirements. Domain requirements are also discovered at this stage.</a:t>
            </a:r>
            <a:endParaRPr/>
          </a:p>
          <a:p>
            <a:pPr indent="-228600" lvl="0" marL="228600" rtl="0" algn="l">
              <a:lnSpc>
                <a:spcPct val="80000"/>
              </a:lnSpc>
              <a:spcBef>
                <a:spcPts val="1000"/>
              </a:spcBef>
              <a:spcAft>
                <a:spcPts val="0"/>
              </a:spcAft>
              <a:buClr>
                <a:schemeClr val="dk1"/>
              </a:buClr>
              <a:buSzPts val="2590"/>
              <a:buChar char="•"/>
            </a:pPr>
            <a:r>
              <a:rPr b="1" lang="en-US" sz="2590"/>
              <a:t>Requirements classification and organisation</a:t>
            </a:r>
            <a:endParaRPr b="1" sz="2590"/>
          </a:p>
          <a:p>
            <a:pPr indent="-228600" lvl="1" marL="685800" rtl="0" algn="l">
              <a:lnSpc>
                <a:spcPct val="80000"/>
              </a:lnSpc>
              <a:spcBef>
                <a:spcPts val="500"/>
              </a:spcBef>
              <a:spcAft>
                <a:spcPts val="0"/>
              </a:spcAft>
              <a:buClr>
                <a:schemeClr val="dk1"/>
              </a:buClr>
              <a:buSzPts val="2220"/>
              <a:buChar char="•"/>
            </a:pPr>
            <a:r>
              <a:rPr lang="en-US" sz="2220"/>
              <a:t>Groups related requirements and organises them into coherent clusters.</a:t>
            </a:r>
            <a:endParaRPr/>
          </a:p>
          <a:p>
            <a:pPr indent="-228600" lvl="0" marL="228600" rtl="0" algn="l">
              <a:lnSpc>
                <a:spcPct val="80000"/>
              </a:lnSpc>
              <a:spcBef>
                <a:spcPts val="1000"/>
              </a:spcBef>
              <a:spcAft>
                <a:spcPts val="0"/>
              </a:spcAft>
              <a:buClr>
                <a:schemeClr val="dk1"/>
              </a:buClr>
              <a:buSzPts val="2590"/>
              <a:buChar char="•"/>
            </a:pPr>
            <a:r>
              <a:rPr b="1" lang="en-US" sz="2590"/>
              <a:t> Prioritisation and negotiation</a:t>
            </a:r>
            <a:endParaRPr/>
          </a:p>
          <a:p>
            <a:pPr indent="-228600" lvl="1" marL="685800" rtl="0" algn="l">
              <a:lnSpc>
                <a:spcPct val="80000"/>
              </a:lnSpc>
              <a:spcBef>
                <a:spcPts val="500"/>
              </a:spcBef>
              <a:spcAft>
                <a:spcPts val="0"/>
              </a:spcAft>
              <a:buClr>
                <a:schemeClr val="dk1"/>
              </a:buClr>
              <a:buSzPts val="2220"/>
              <a:buChar char="•"/>
            </a:pPr>
            <a:r>
              <a:rPr lang="en-US" sz="2220"/>
              <a:t>Prioritising requirements and resolving requirements</a:t>
            </a:r>
            <a:r>
              <a:rPr b="1" lang="en-US" sz="2220"/>
              <a:t>.</a:t>
            </a:r>
            <a:endParaRPr/>
          </a:p>
          <a:p>
            <a:pPr indent="-228600" lvl="0" marL="228600" rtl="0" algn="l">
              <a:lnSpc>
                <a:spcPct val="80000"/>
              </a:lnSpc>
              <a:spcBef>
                <a:spcPts val="1000"/>
              </a:spcBef>
              <a:spcAft>
                <a:spcPts val="0"/>
              </a:spcAft>
              <a:buClr>
                <a:schemeClr val="dk1"/>
              </a:buClr>
              <a:buSzPts val="2590"/>
              <a:buChar char="•"/>
            </a:pPr>
            <a:r>
              <a:rPr b="1" lang="en-US" sz="2590"/>
              <a:t>Requirements documentation</a:t>
            </a:r>
            <a:endParaRPr/>
          </a:p>
          <a:p>
            <a:pPr indent="-228600" lvl="1" marL="685800" rtl="0" algn="l">
              <a:lnSpc>
                <a:spcPct val="80000"/>
              </a:lnSpc>
              <a:spcBef>
                <a:spcPts val="500"/>
              </a:spcBef>
              <a:spcAft>
                <a:spcPts val="0"/>
              </a:spcAft>
              <a:buClr>
                <a:schemeClr val="dk1"/>
              </a:buClr>
              <a:buSzPts val="2220"/>
              <a:buChar char="•"/>
            </a:pPr>
            <a:r>
              <a:rPr lang="en-US" sz="2220"/>
              <a:t>Requirements are documented and input into the next round of the spiral..</a:t>
            </a:r>
            <a:endParaRPr sz="2220"/>
          </a:p>
        </p:txBody>
      </p:sp>
      <p:sp>
        <p:nvSpPr>
          <p:cNvPr id="274" name="Google Shape;274;p20"/>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 name="Google Shape;275;p20"/>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6" name="Google Shape;276;p20"/>
          <p:cNvPicPr preferRelativeResize="0"/>
          <p:nvPr/>
        </p:nvPicPr>
        <p:blipFill rotWithShape="1">
          <a:blip r:embed="rId4">
            <a:alphaModFix/>
          </a:blip>
          <a:srcRect b="0" l="0" r="0" t="0"/>
          <a:stretch/>
        </p:blipFill>
        <p:spPr>
          <a:xfrm>
            <a:off x="6819900" y="1300162"/>
            <a:ext cx="4953000" cy="487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 calcmode="lin" valueType="num">
                                      <p:cBhvr additive="base">
                                        <p:cTn dur="500"/>
                                        <p:tgtEl>
                                          <p:spTgt spid="273">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 calcmode="lin" valueType="num">
                                      <p:cBhvr additive="base">
                                        <p:cTn dur="500"/>
                                        <p:tgtEl>
                                          <p:spTgt spid="273">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 calcmode="lin" valueType="num">
                                      <p:cBhvr additive="base">
                                        <p:cTn dur="500"/>
                                        <p:tgtEl>
                                          <p:spTgt spid="273">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 calcmode="lin" valueType="num">
                                      <p:cBhvr additive="base">
                                        <p:cTn dur="500"/>
                                        <p:tgtEl>
                                          <p:spTgt spid="273">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 calcmode="lin" valueType="num">
                                      <p:cBhvr additive="base">
                                        <p:cTn dur="500"/>
                                        <p:tgtEl>
                                          <p:spTgt spid="273">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 calcmode="lin" valueType="num">
                                      <p:cBhvr additive="base">
                                        <p:cTn dur="500"/>
                                        <p:tgtEl>
                                          <p:spTgt spid="273">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anim calcmode="lin" valueType="num">
                                      <p:cBhvr additive="base">
                                        <p:cTn dur="500"/>
                                        <p:tgtEl>
                                          <p:spTgt spid="273">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3">
                                            <p:txEl>
                                              <p:pRg end="7" st="7"/>
                                            </p:txEl>
                                          </p:spTgt>
                                        </p:tgtEl>
                                        <p:attrNameLst>
                                          <p:attrName>style.visibility</p:attrName>
                                        </p:attrNameLst>
                                      </p:cBhvr>
                                      <p:to>
                                        <p:strVal val="visible"/>
                                      </p:to>
                                    </p:set>
                                    <p:anim calcmode="lin" valueType="num">
                                      <p:cBhvr additive="base">
                                        <p:cTn dur="500"/>
                                        <p:tgtEl>
                                          <p:spTgt spid="273">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Requirements Discovery</a:t>
            </a:r>
            <a:endParaRPr/>
          </a:p>
        </p:txBody>
      </p:sp>
      <p:sp>
        <p:nvSpPr>
          <p:cNvPr id="282" name="Google Shape;282;p21"/>
          <p:cNvSpPr txBox="1"/>
          <p:nvPr>
            <p:ph idx="1" type="body"/>
          </p:nvPr>
        </p:nvSpPr>
        <p:spPr>
          <a:xfrm>
            <a:off x="898658" y="1300162"/>
            <a:ext cx="10707188"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There are several ways to do requirements discovery</a:t>
            </a:r>
            <a:endParaRPr/>
          </a:p>
          <a:p>
            <a:pPr indent="-228600" lvl="0" marL="228600" rtl="0" algn="l">
              <a:lnSpc>
                <a:spcPct val="90000"/>
              </a:lnSpc>
              <a:spcBef>
                <a:spcPts val="1000"/>
              </a:spcBef>
              <a:spcAft>
                <a:spcPts val="0"/>
              </a:spcAft>
              <a:buClr>
                <a:schemeClr val="dk1"/>
              </a:buClr>
              <a:buSzPts val="2800"/>
              <a:buChar char="•"/>
            </a:pPr>
            <a:r>
              <a:rPr b="1" lang="en-US"/>
              <a:t>View Points</a:t>
            </a:r>
            <a:endParaRPr b="1"/>
          </a:p>
          <a:p>
            <a:pPr indent="-228600" lvl="1" marL="685800" rtl="0" algn="l">
              <a:lnSpc>
                <a:spcPct val="90000"/>
              </a:lnSpc>
              <a:spcBef>
                <a:spcPts val="500"/>
              </a:spcBef>
              <a:spcAft>
                <a:spcPts val="0"/>
              </a:spcAft>
              <a:buClr>
                <a:schemeClr val="dk1"/>
              </a:buClr>
              <a:buSzPts val="2400"/>
              <a:buChar char="•"/>
            </a:pPr>
            <a:r>
              <a:rPr lang="en-US"/>
              <a:t>One of them is viewpoint where you place yourself as different stake holders and find requirements </a:t>
            </a:r>
            <a:endParaRPr/>
          </a:p>
          <a:p>
            <a:pPr indent="-228600" lvl="1" marL="685800" rtl="0" algn="l">
              <a:lnSpc>
                <a:spcPct val="90000"/>
              </a:lnSpc>
              <a:spcBef>
                <a:spcPts val="500"/>
              </a:spcBef>
              <a:spcAft>
                <a:spcPts val="0"/>
              </a:spcAft>
              <a:buClr>
                <a:schemeClr val="dk1"/>
              </a:buClr>
              <a:buSzPts val="2400"/>
              <a:buChar char="•"/>
            </a:pPr>
            <a:r>
              <a:rPr lang="en-US"/>
              <a:t>So Viewpoints are a way of structuring the requirements to represent the perspectives of different stakeholders.</a:t>
            </a:r>
            <a:endParaRPr/>
          </a:p>
          <a:p>
            <a:pPr indent="-228600" lvl="0" marL="228600" rtl="0" algn="l">
              <a:lnSpc>
                <a:spcPct val="90000"/>
              </a:lnSpc>
              <a:spcBef>
                <a:spcPts val="1000"/>
              </a:spcBef>
              <a:spcAft>
                <a:spcPts val="0"/>
              </a:spcAft>
              <a:buClr>
                <a:schemeClr val="dk1"/>
              </a:buClr>
              <a:buSzPts val="2800"/>
              <a:buChar char="•"/>
            </a:pPr>
            <a:r>
              <a:rPr b="1" lang="en-US"/>
              <a:t>Interview</a:t>
            </a:r>
            <a:endParaRPr/>
          </a:p>
          <a:p>
            <a:pPr indent="-228600" lvl="1" marL="685800" rtl="0" algn="l">
              <a:lnSpc>
                <a:spcPct val="90000"/>
              </a:lnSpc>
              <a:spcBef>
                <a:spcPts val="500"/>
              </a:spcBef>
              <a:spcAft>
                <a:spcPts val="0"/>
              </a:spcAft>
              <a:buClr>
                <a:schemeClr val="dk1"/>
              </a:buClr>
              <a:buSzPts val="2400"/>
              <a:buChar char="•"/>
            </a:pPr>
            <a:r>
              <a:rPr lang="en-US"/>
              <a:t>In formal or informal interviewing, the RE team puts questions to stakeholders about the system that they use and the system to be developed. There are two types of interview </a:t>
            </a:r>
            <a:endParaRPr/>
          </a:p>
          <a:p>
            <a:pPr indent="-228600" lvl="1" marL="685800" rtl="0" algn="l">
              <a:lnSpc>
                <a:spcPct val="90000"/>
              </a:lnSpc>
              <a:spcBef>
                <a:spcPts val="500"/>
              </a:spcBef>
              <a:spcAft>
                <a:spcPts val="0"/>
              </a:spcAft>
              <a:buClr>
                <a:schemeClr val="dk1"/>
              </a:buClr>
              <a:buSzPts val="2400"/>
              <a:buChar char="•"/>
            </a:pPr>
            <a:r>
              <a:rPr lang="en-US"/>
              <a:t>Closed interviews where a pre-defined set of questions are answered. </a:t>
            </a:r>
            <a:endParaRPr/>
          </a:p>
          <a:p>
            <a:pPr indent="-228600" lvl="1" marL="685800" rtl="0" algn="l">
              <a:lnSpc>
                <a:spcPct val="90000"/>
              </a:lnSpc>
              <a:spcBef>
                <a:spcPts val="500"/>
              </a:spcBef>
              <a:spcAft>
                <a:spcPts val="0"/>
              </a:spcAft>
              <a:buClr>
                <a:schemeClr val="dk1"/>
              </a:buClr>
              <a:buSzPts val="2400"/>
              <a:buChar char="•"/>
            </a:pPr>
            <a:r>
              <a:rPr lang="en-US"/>
              <a:t>Open interviews where there is no pre-defined agenda and a range of issues are explored with stakeholders.</a:t>
            </a:r>
            <a:endParaRPr/>
          </a:p>
        </p:txBody>
      </p:sp>
      <p:sp>
        <p:nvSpPr>
          <p:cNvPr id="283" name="Google Shape;283;p21"/>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21"/>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 calcmode="lin" valueType="num">
                                      <p:cBhvr additive="base">
                                        <p:cTn dur="500"/>
                                        <p:tgtEl>
                                          <p:spTgt spid="28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 calcmode="lin" valueType="num">
                                      <p:cBhvr additive="base">
                                        <p:cTn dur="500"/>
                                        <p:tgtEl>
                                          <p:spTgt spid="28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 calcmode="lin" valueType="num">
                                      <p:cBhvr additive="base">
                                        <p:cTn dur="500"/>
                                        <p:tgtEl>
                                          <p:spTgt spid="28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3" st="3"/>
                                            </p:txEl>
                                          </p:spTgt>
                                        </p:tgtEl>
                                        <p:attrNameLst>
                                          <p:attrName>style.visibility</p:attrName>
                                        </p:attrNameLst>
                                      </p:cBhvr>
                                      <p:to>
                                        <p:strVal val="visible"/>
                                      </p:to>
                                    </p:set>
                                    <p:anim calcmode="lin" valueType="num">
                                      <p:cBhvr additive="base">
                                        <p:cTn dur="500"/>
                                        <p:tgtEl>
                                          <p:spTgt spid="28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4" st="4"/>
                                            </p:txEl>
                                          </p:spTgt>
                                        </p:tgtEl>
                                        <p:attrNameLst>
                                          <p:attrName>style.visibility</p:attrName>
                                        </p:attrNameLst>
                                      </p:cBhvr>
                                      <p:to>
                                        <p:strVal val="visible"/>
                                      </p:to>
                                    </p:set>
                                    <p:anim calcmode="lin" valueType="num">
                                      <p:cBhvr additive="base">
                                        <p:cTn dur="500"/>
                                        <p:tgtEl>
                                          <p:spTgt spid="28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5" st="5"/>
                                            </p:txEl>
                                          </p:spTgt>
                                        </p:tgtEl>
                                        <p:attrNameLst>
                                          <p:attrName>style.visibility</p:attrName>
                                        </p:attrNameLst>
                                      </p:cBhvr>
                                      <p:to>
                                        <p:strVal val="visible"/>
                                      </p:to>
                                    </p:set>
                                    <p:anim calcmode="lin" valueType="num">
                                      <p:cBhvr additive="base">
                                        <p:cTn dur="500"/>
                                        <p:tgtEl>
                                          <p:spTgt spid="28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6" st="6"/>
                                            </p:txEl>
                                          </p:spTgt>
                                        </p:tgtEl>
                                        <p:attrNameLst>
                                          <p:attrName>style.visibility</p:attrName>
                                        </p:attrNameLst>
                                      </p:cBhvr>
                                      <p:to>
                                        <p:strVal val="visible"/>
                                      </p:to>
                                    </p:set>
                                    <p:anim calcmode="lin" valueType="num">
                                      <p:cBhvr additive="base">
                                        <p:cTn dur="500"/>
                                        <p:tgtEl>
                                          <p:spTgt spid="28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2">
                                            <p:txEl>
                                              <p:pRg end="7" st="7"/>
                                            </p:txEl>
                                          </p:spTgt>
                                        </p:tgtEl>
                                        <p:attrNameLst>
                                          <p:attrName>style.visibility</p:attrName>
                                        </p:attrNameLst>
                                      </p:cBhvr>
                                      <p:to>
                                        <p:strVal val="visible"/>
                                      </p:to>
                                    </p:set>
                                    <p:anim calcmode="lin" valueType="num">
                                      <p:cBhvr additive="base">
                                        <p:cTn dur="500"/>
                                        <p:tgtEl>
                                          <p:spTgt spid="282">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2"/>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Requirements Discovery</a:t>
            </a:r>
            <a:endParaRPr/>
          </a:p>
        </p:txBody>
      </p:sp>
      <p:sp>
        <p:nvSpPr>
          <p:cNvPr id="290" name="Google Shape;290;p22"/>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Scenario and Use Case</a:t>
            </a:r>
            <a:endParaRPr/>
          </a:p>
          <a:p>
            <a:pPr indent="-228600" lvl="1" marL="685800" rtl="0" algn="l">
              <a:lnSpc>
                <a:spcPct val="90000"/>
              </a:lnSpc>
              <a:spcBef>
                <a:spcPts val="500"/>
              </a:spcBef>
              <a:spcAft>
                <a:spcPts val="0"/>
              </a:spcAft>
              <a:buClr>
                <a:schemeClr val="dk1"/>
              </a:buClr>
              <a:buSzPts val="2400"/>
              <a:buChar char="•"/>
            </a:pPr>
            <a:r>
              <a:rPr lang="en-US"/>
              <a:t>People usually find it easier to relate to real-life examples than to abstract description.</a:t>
            </a:r>
            <a:endParaRPr/>
          </a:p>
          <a:p>
            <a:pPr indent="-228600" lvl="1" marL="685800" rtl="0" algn="l">
              <a:lnSpc>
                <a:spcPct val="90000"/>
              </a:lnSpc>
              <a:spcBef>
                <a:spcPts val="500"/>
              </a:spcBef>
              <a:spcAft>
                <a:spcPts val="0"/>
              </a:spcAft>
              <a:buClr>
                <a:schemeClr val="dk1"/>
              </a:buClr>
              <a:buSzPts val="2400"/>
              <a:buChar char="•"/>
            </a:pPr>
            <a:r>
              <a:rPr lang="en-US"/>
              <a:t>Scenario base requirement discovery helps us to do it. </a:t>
            </a:r>
            <a:endParaRPr/>
          </a:p>
          <a:p>
            <a:pPr indent="-228600" lvl="1" marL="685800" rtl="0" algn="l">
              <a:lnSpc>
                <a:spcPct val="90000"/>
              </a:lnSpc>
              <a:spcBef>
                <a:spcPts val="500"/>
              </a:spcBef>
              <a:spcAft>
                <a:spcPts val="0"/>
              </a:spcAft>
              <a:buClr>
                <a:schemeClr val="dk1"/>
              </a:buClr>
              <a:buSzPts val="2400"/>
              <a:buChar char="•"/>
            </a:pPr>
            <a:r>
              <a:rPr lang="en-US"/>
              <a:t>We will cover this topic further on our Use Case lectures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91" name="Google Shape;291;p22"/>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22"/>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93" name="Google Shape;293;p22"/>
          <p:cNvPicPr preferRelativeResize="0"/>
          <p:nvPr/>
        </p:nvPicPr>
        <p:blipFill rotWithShape="1">
          <a:blip r:embed="rId4">
            <a:alphaModFix/>
          </a:blip>
          <a:srcRect b="0" l="0" r="0" t="0"/>
          <a:stretch/>
        </p:blipFill>
        <p:spPr>
          <a:xfrm>
            <a:off x="7282169" y="1410008"/>
            <a:ext cx="4147831" cy="41478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 calcmode="lin" valueType="num">
                                      <p:cBhvr additive="base">
                                        <p:cTn dur="500"/>
                                        <p:tgtEl>
                                          <p:spTgt spid="2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 calcmode="lin" valueType="num">
                                      <p:cBhvr additive="base">
                                        <p:cTn dur="500"/>
                                        <p:tgtEl>
                                          <p:spTgt spid="2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 calcmode="lin" valueType="num">
                                      <p:cBhvr additive="base">
                                        <p:cTn dur="500"/>
                                        <p:tgtEl>
                                          <p:spTgt spid="29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anim calcmode="lin" valueType="num">
                                      <p:cBhvr additive="base">
                                        <p:cTn dur="500"/>
                                        <p:tgtEl>
                                          <p:spTgt spid="29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0">
                                            <p:txEl>
                                              <p:pRg end="4" st="4"/>
                                            </p:txEl>
                                          </p:spTgt>
                                        </p:tgtEl>
                                        <p:attrNameLst>
                                          <p:attrName>style.visibility</p:attrName>
                                        </p:attrNameLst>
                                      </p:cBhvr>
                                      <p:to>
                                        <p:strVal val="visible"/>
                                      </p:to>
                                    </p:set>
                                    <p:anim calcmode="lin" valueType="num">
                                      <p:cBhvr additive="base">
                                        <p:cTn dur="500"/>
                                        <p:tgtEl>
                                          <p:spTgt spid="29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Requirement Validation</a:t>
            </a:r>
            <a:endParaRPr/>
          </a:p>
        </p:txBody>
      </p:sp>
      <p:sp>
        <p:nvSpPr>
          <p:cNvPr id="299" name="Google Shape;299;p23"/>
          <p:cNvSpPr txBox="1"/>
          <p:nvPr>
            <p:ph idx="1" type="body"/>
          </p:nvPr>
        </p:nvSpPr>
        <p:spPr>
          <a:xfrm>
            <a:off x="898658" y="1300162"/>
            <a:ext cx="9687280"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We need to validate our requirements</a:t>
            </a:r>
            <a:endParaRPr/>
          </a:p>
          <a:p>
            <a:pPr indent="-228600" lvl="0" marL="228600" rtl="0" algn="l">
              <a:lnSpc>
                <a:spcPct val="90000"/>
              </a:lnSpc>
              <a:spcBef>
                <a:spcPts val="1000"/>
              </a:spcBef>
              <a:spcAft>
                <a:spcPts val="0"/>
              </a:spcAft>
              <a:buClr>
                <a:schemeClr val="dk1"/>
              </a:buClr>
              <a:buSzPts val="2800"/>
              <a:buChar char="•"/>
            </a:pPr>
            <a:r>
              <a:rPr b="1" lang="en-US"/>
              <a:t>Checks required during the requirements validation process.</a:t>
            </a:r>
            <a:endParaRPr/>
          </a:p>
          <a:p>
            <a:pPr indent="-228600" lvl="1" marL="685800" rtl="0" algn="l">
              <a:lnSpc>
                <a:spcPct val="90000"/>
              </a:lnSpc>
              <a:spcBef>
                <a:spcPts val="500"/>
              </a:spcBef>
              <a:spcAft>
                <a:spcPts val="0"/>
              </a:spcAft>
              <a:buClr>
                <a:schemeClr val="dk1"/>
              </a:buClr>
              <a:buSzPts val="2400"/>
              <a:buChar char="•"/>
            </a:pPr>
            <a:r>
              <a:rPr b="1" lang="en-US"/>
              <a:t>Validity checks: </a:t>
            </a:r>
            <a:r>
              <a:rPr lang="en-US"/>
              <a:t>Does the system provide the functions which best support the customer’s needs? ( Other functions maybe identified by a further analysis )</a:t>
            </a:r>
            <a:endParaRPr/>
          </a:p>
          <a:p>
            <a:pPr indent="-228600" lvl="1" marL="685800" rtl="0" algn="l">
              <a:lnSpc>
                <a:spcPct val="90000"/>
              </a:lnSpc>
              <a:spcBef>
                <a:spcPts val="500"/>
              </a:spcBef>
              <a:spcAft>
                <a:spcPts val="0"/>
              </a:spcAft>
              <a:buClr>
                <a:schemeClr val="dk1"/>
              </a:buClr>
              <a:buSzPts val="2400"/>
              <a:buChar char="•"/>
            </a:pPr>
            <a:r>
              <a:rPr b="1" lang="en-US"/>
              <a:t>Consistency checks: </a:t>
            </a:r>
            <a:r>
              <a:rPr lang="en-US"/>
              <a:t>Are there any requirements conflicts?</a:t>
            </a:r>
            <a:endParaRPr/>
          </a:p>
          <a:p>
            <a:pPr indent="-228600" lvl="1" marL="685800" rtl="0" algn="l">
              <a:lnSpc>
                <a:spcPct val="90000"/>
              </a:lnSpc>
              <a:spcBef>
                <a:spcPts val="500"/>
              </a:spcBef>
              <a:spcAft>
                <a:spcPts val="0"/>
              </a:spcAft>
              <a:buClr>
                <a:schemeClr val="dk1"/>
              </a:buClr>
              <a:buSzPts val="2400"/>
              <a:buChar char="•"/>
            </a:pPr>
            <a:r>
              <a:rPr b="1" lang="en-US"/>
              <a:t>Completeness checks: </a:t>
            </a:r>
            <a:r>
              <a:rPr lang="en-US"/>
              <a:t>Are all the requirements needed to define all functions required by the customer sufficiently specified?</a:t>
            </a:r>
            <a:endParaRPr/>
          </a:p>
          <a:p>
            <a:pPr indent="-228600" lvl="1" marL="685800" rtl="0" algn="l">
              <a:lnSpc>
                <a:spcPct val="90000"/>
              </a:lnSpc>
              <a:spcBef>
                <a:spcPts val="500"/>
              </a:spcBef>
              <a:spcAft>
                <a:spcPts val="0"/>
              </a:spcAft>
              <a:buClr>
                <a:schemeClr val="dk1"/>
              </a:buClr>
              <a:buSzPts val="2400"/>
              <a:buChar char="•"/>
            </a:pPr>
            <a:r>
              <a:rPr b="1" lang="en-US"/>
              <a:t>Realism checks: </a:t>
            </a:r>
            <a:r>
              <a:rPr lang="en-US"/>
              <a:t>Can the requirements be implemented given available budget, technology and schedule?</a:t>
            </a:r>
            <a:endParaRPr/>
          </a:p>
          <a:p>
            <a:pPr indent="-228600" lvl="1" marL="685800" rtl="0" algn="l">
              <a:lnSpc>
                <a:spcPct val="90000"/>
              </a:lnSpc>
              <a:spcBef>
                <a:spcPts val="500"/>
              </a:spcBef>
              <a:spcAft>
                <a:spcPts val="0"/>
              </a:spcAft>
              <a:buClr>
                <a:schemeClr val="dk1"/>
              </a:buClr>
              <a:buSzPts val="2400"/>
              <a:buChar char="•"/>
            </a:pPr>
            <a:r>
              <a:rPr b="1" lang="en-US"/>
              <a:t>Verifiability: </a:t>
            </a:r>
            <a:r>
              <a:rPr lang="en-US"/>
              <a:t>Can the requirements be checked?</a:t>
            </a:r>
            <a:endParaRPr/>
          </a:p>
        </p:txBody>
      </p:sp>
      <p:sp>
        <p:nvSpPr>
          <p:cNvPr id="300" name="Google Shape;300;p23"/>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23"/>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 calcmode="lin" valueType="num">
                                      <p:cBhvr additive="base">
                                        <p:cTn dur="500"/>
                                        <p:tgtEl>
                                          <p:spTgt spid="29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anim calcmode="lin" valueType="num">
                                      <p:cBhvr additive="base">
                                        <p:cTn dur="500"/>
                                        <p:tgtEl>
                                          <p:spTgt spid="299">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anim calcmode="lin" valueType="num">
                                      <p:cBhvr additive="base">
                                        <p:cTn dur="500"/>
                                        <p:tgtEl>
                                          <p:spTgt spid="299">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anim calcmode="lin" valueType="num">
                                      <p:cBhvr additive="base">
                                        <p:cTn dur="500"/>
                                        <p:tgtEl>
                                          <p:spTgt spid="299">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4" st="4"/>
                                            </p:txEl>
                                          </p:spTgt>
                                        </p:tgtEl>
                                        <p:attrNameLst>
                                          <p:attrName>style.visibility</p:attrName>
                                        </p:attrNameLst>
                                      </p:cBhvr>
                                      <p:to>
                                        <p:strVal val="visible"/>
                                      </p:to>
                                    </p:set>
                                    <p:anim calcmode="lin" valueType="num">
                                      <p:cBhvr additive="base">
                                        <p:cTn dur="500"/>
                                        <p:tgtEl>
                                          <p:spTgt spid="299">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5" st="5"/>
                                            </p:txEl>
                                          </p:spTgt>
                                        </p:tgtEl>
                                        <p:attrNameLst>
                                          <p:attrName>style.visibility</p:attrName>
                                        </p:attrNameLst>
                                      </p:cBhvr>
                                      <p:to>
                                        <p:strVal val="visible"/>
                                      </p:to>
                                    </p:set>
                                    <p:anim calcmode="lin" valueType="num">
                                      <p:cBhvr additive="base">
                                        <p:cTn dur="500"/>
                                        <p:tgtEl>
                                          <p:spTgt spid="299">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9">
                                            <p:txEl>
                                              <p:pRg end="6" st="6"/>
                                            </p:txEl>
                                          </p:spTgt>
                                        </p:tgtEl>
                                        <p:attrNameLst>
                                          <p:attrName>style.visibility</p:attrName>
                                        </p:attrNameLst>
                                      </p:cBhvr>
                                      <p:to>
                                        <p:strVal val="visible"/>
                                      </p:to>
                                    </p:set>
                                    <p:anim calcmode="lin" valueType="num">
                                      <p:cBhvr additive="base">
                                        <p:cTn dur="500"/>
                                        <p:tgtEl>
                                          <p:spTgt spid="299">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Requirements validation techniques</a:t>
            </a:r>
            <a:endParaRPr/>
          </a:p>
        </p:txBody>
      </p:sp>
      <p:sp>
        <p:nvSpPr>
          <p:cNvPr id="307" name="Google Shape;307;p24"/>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Requirements reviews</a:t>
            </a:r>
            <a:endParaRPr/>
          </a:p>
          <a:p>
            <a:pPr indent="-228600" lvl="0" marL="228600" rtl="0" algn="l">
              <a:lnSpc>
                <a:spcPct val="90000"/>
              </a:lnSpc>
              <a:spcBef>
                <a:spcPts val="1000"/>
              </a:spcBef>
              <a:spcAft>
                <a:spcPts val="0"/>
              </a:spcAft>
              <a:buClr>
                <a:schemeClr val="dk1"/>
              </a:buClr>
              <a:buSzPts val="2800"/>
              <a:buChar char="•"/>
            </a:pPr>
            <a:r>
              <a:rPr b="1" lang="en-US"/>
              <a:t>Prototyping</a:t>
            </a:r>
            <a:endParaRPr/>
          </a:p>
          <a:p>
            <a:pPr indent="-228600" lvl="0" marL="228600" rtl="0" algn="l">
              <a:lnSpc>
                <a:spcPct val="90000"/>
              </a:lnSpc>
              <a:spcBef>
                <a:spcPts val="1000"/>
              </a:spcBef>
              <a:spcAft>
                <a:spcPts val="0"/>
              </a:spcAft>
              <a:buClr>
                <a:schemeClr val="dk1"/>
              </a:buClr>
              <a:buSzPts val="2800"/>
              <a:buChar char="•"/>
            </a:pPr>
            <a:r>
              <a:rPr b="1" lang="en-US"/>
              <a:t>Test-case generation</a:t>
            </a:r>
            <a:endParaRPr b="1"/>
          </a:p>
        </p:txBody>
      </p:sp>
      <p:sp>
        <p:nvSpPr>
          <p:cNvPr id="308" name="Google Shape;308;p24"/>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p24"/>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0" name="Google Shape;310;p24"/>
          <p:cNvPicPr preferRelativeResize="0"/>
          <p:nvPr/>
        </p:nvPicPr>
        <p:blipFill rotWithShape="1">
          <a:blip r:embed="rId4">
            <a:alphaModFix/>
          </a:blip>
          <a:srcRect b="0" l="0" r="0" t="0"/>
          <a:stretch/>
        </p:blipFill>
        <p:spPr>
          <a:xfrm>
            <a:off x="7205969" y="1410008"/>
            <a:ext cx="4147831" cy="41478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 calcmode="lin" valueType="num">
                                      <p:cBhvr additive="base">
                                        <p:cTn dur="500"/>
                                        <p:tgtEl>
                                          <p:spTgt spid="30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 calcmode="lin" valueType="num">
                                      <p:cBhvr additive="base">
                                        <p:cTn dur="500"/>
                                        <p:tgtEl>
                                          <p:spTgt spid="30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 calcmode="lin" valueType="num">
                                      <p:cBhvr additive="base">
                                        <p:cTn dur="500"/>
                                        <p:tgtEl>
                                          <p:spTgt spid="30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Requirements management</a:t>
            </a:r>
            <a:endParaRPr/>
          </a:p>
        </p:txBody>
      </p:sp>
      <p:sp>
        <p:nvSpPr>
          <p:cNvPr id="316" name="Google Shape;316;p25"/>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requirements for large systems are frequently changing.</a:t>
            </a:r>
            <a:endParaRPr/>
          </a:p>
          <a:p>
            <a:pPr indent="-228600" lvl="0" marL="228600" rtl="0" algn="l">
              <a:lnSpc>
                <a:spcPct val="90000"/>
              </a:lnSpc>
              <a:spcBef>
                <a:spcPts val="1000"/>
              </a:spcBef>
              <a:spcAft>
                <a:spcPts val="0"/>
              </a:spcAft>
              <a:buClr>
                <a:schemeClr val="dk1"/>
              </a:buClr>
              <a:buSzPts val="2800"/>
              <a:buChar char="•"/>
            </a:pPr>
            <a:r>
              <a:rPr lang="en-US"/>
              <a:t>In fact, during the software process, the stakeholders’ understanding of the problem is constantly changing.</a:t>
            </a:r>
            <a:endParaRPr/>
          </a:p>
          <a:p>
            <a:pPr indent="-228600" lvl="0" marL="228600" rtl="0" algn="l">
              <a:lnSpc>
                <a:spcPct val="90000"/>
              </a:lnSpc>
              <a:spcBef>
                <a:spcPts val="1000"/>
              </a:spcBef>
              <a:spcAft>
                <a:spcPts val="0"/>
              </a:spcAft>
              <a:buClr>
                <a:schemeClr val="dk1"/>
              </a:buClr>
              <a:buSzPts val="2800"/>
              <a:buChar char="•"/>
            </a:pPr>
            <a:r>
              <a:rPr lang="en-US"/>
              <a:t>Requirements management is the process of managing changing requirements during the requirements engineering process and system development.</a:t>
            </a:r>
            <a:endParaRPr/>
          </a:p>
        </p:txBody>
      </p:sp>
      <p:sp>
        <p:nvSpPr>
          <p:cNvPr id="317" name="Google Shape;317;p25"/>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25"/>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9" name="Google Shape;319;p25"/>
          <p:cNvPicPr preferRelativeResize="0"/>
          <p:nvPr/>
        </p:nvPicPr>
        <p:blipFill rotWithShape="1">
          <a:blip r:embed="rId4">
            <a:alphaModFix/>
          </a:blip>
          <a:srcRect b="0" l="0" r="0" t="0"/>
          <a:stretch/>
        </p:blipFill>
        <p:spPr>
          <a:xfrm>
            <a:off x="7280201" y="1518627"/>
            <a:ext cx="4341891" cy="38207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anim calcmode="lin" valueType="num">
                                      <p:cBhvr additive="base">
                                        <p:cTn dur="500"/>
                                        <p:tgtEl>
                                          <p:spTgt spid="31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anim calcmode="lin" valueType="num">
                                      <p:cBhvr additive="base">
                                        <p:cTn dur="500"/>
                                        <p:tgtEl>
                                          <p:spTgt spid="31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anim calcmode="lin" valueType="num">
                                      <p:cBhvr additive="base">
                                        <p:cTn dur="500"/>
                                        <p:tgtEl>
                                          <p:spTgt spid="31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 Enduring and volatile requirements</a:t>
            </a:r>
            <a:endParaRPr/>
          </a:p>
        </p:txBody>
      </p:sp>
      <p:sp>
        <p:nvSpPr>
          <p:cNvPr id="325" name="Google Shape;325;p26"/>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80000"/>
              </a:lnSpc>
              <a:spcBef>
                <a:spcPts val="0"/>
              </a:spcBef>
              <a:spcAft>
                <a:spcPts val="0"/>
              </a:spcAft>
              <a:buClr>
                <a:schemeClr val="dk1"/>
              </a:buClr>
              <a:buSzPts val="2590"/>
              <a:buChar char="•"/>
            </a:pPr>
            <a:r>
              <a:rPr b="1" lang="en-US" sz="2590"/>
              <a:t>From an evolution perspective, requirements fall into two classes:</a:t>
            </a:r>
            <a:endParaRPr/>
          </a:p>
          <a:p>
            <a:pPr indent="-228600" lvl="0" marL="228600" rtl="0" algn="l">
              <a:lnSpc>
                <a:spcPct val="80000"/>
              </a:lnSpc>
              <a:spcBef>
                <a:spcPts val="1000"/>
              </a:spcBef>
              <a:spcAft>
                <a:spcPts val="0"/>
              </a:spcAft>
              <a:buClr>
                <a:schemeClr val="dk1"/>
              </a:buClr>
              <a:buSzPts val="2590"/>
              <a:buChar char="•"/>
            </a:pPr>
            <a:r>
              <a:rPr b="1" lang="en-US" sz="2590"/>
              <a:t>Enduring requirements. </a:t>
            </a:r>
            <a:endParaRPr/>
          </a:p>
          <a:p>
            <a:pPr indent="-228600" lvl="1" marL="685800" rtl="0" algn="l">
              <a:lnSpc>
                <a:spcPct val="80000"/>
              </a:lnSpc>
              <a:spcBef>
                <a:spcPts val="500"/>
              </a:spcBef>
              <a:spcAft>
                <a:spcPts val="0"/>
              </a:spcAft>
              <a:buClr>
                <a:schemeClr val="dk1"/>
              </a:buClr>
              <a:buSzPts val="2220"/>
              <a:buChar char="•"/>
            </a:pPr>
            <a:r>
              <a:rPr lang="en-US" sz="2220"/>
              <a:t>Stable requirements derived from the core activity of the customer organisation and relate directly to the domain of the system.</a:t>
            </a:r>
            <a:endParaRPr/>
          </a:p>
          <a:p>
            <a:pPr indent="-228600" lvl="1" marL="685800" rtl="0" algn="l">
              <a:lnSpc>
                <a:spcPct val="80000"/>
              </a:lnSpc>
              <a:spcBef>
                <a:spcPts val="500"/>
              </a:spcBef>
              <a:spcAft>
                <a:spcPts val="0"/>
              </a:spcAft>
              <a:buClr>
                <a:schemeClr val="dk1"/>
              </a:buClr>
              <a:buSzPts val="2220"/>
              <a:buChar char="•"/>
            </a:pPr>
            <a:r>
              <a:rPr lang="en-US" sz="2220"/>
              <a:t>E.g., In a hospital, requirements will always relate to doctors, nurses,etc.</a:t>
            </a:r>
            <a:endParaRPr/>
          </a:p>
          <a:p>
            <a:pPr indent="-228600" lvl="1" marL="685800" rtl="0" algn="l">
              <a:lnSpc>
                <a:spcPct val="80000"/>
              </a:lnSpc>
              <a:spcBef>
                <a:spcPts val="500"/>
              </a:spcBef>
              <a:spcAft>
                <a:spcPts val="0"/>
              </a:spcAft>
              <a:buClr>
                <a:schemeClr val="dk1"/>
              </a:buClr>
              <a:buSzPts val="2220"/>
              <a:buChar char="•"/>
            </a:pPr>
            <a:r>
              <a:rPr lang="en-US" sz="2220"/>
              <a:t>These requirements may be derived from a domain conceptual models that show entities and relations between them.</a:t>
            </a:r>
            <a:endParaRPr/>
          </a:p>
          <a:p>
            <a:pPr indent="-228600" lvl="0" marL="228600" rtl="0" algn="l">
              <a:lnSpc>
                <a:spcPct val="80000"/>
              </a:lnSpc>
              <a:spcBef>
                <a:spcPts val="1000"/>
              </a:spcBef>
              <a:spcAft>
                <a:spcPts val="0"/>
              </a:spcAft>
              <a:buClr>
                <a:schemeClr val="dk1"/>
              </a:buClr>
              <a:buSzPts val="2590"/>
              <a:buChar char="•"/>
            </a:pPr>
            <a:r>
              <a:rPr b="1" lang="en-US" sz="2590"/>
              <a:t>Volatile requirements.</a:t>
            </a:r>
            <a:endParaRPr/>
          </a:p>
          <a:p>
            <a:pPr indent="-228600" lvl="1" marL="685800" rtl="0" algn="l">
              <a:lnSpc>
                <a:spcPct val="80000"/>
              </a:lnSpc>
              <a:spcBef>
                <a:spcPts val="500"/>
              </a:spcBef>
              <a:spcAft>
                <a:spcPts val="0"/>
              </a:spcAft>
              <a:buClr>
                <a:schemeClr val="dk1"/>
              </a:buClr>
              <a:buSzPts val="2220"/>
              <a:buChar char="•"/>
            </a:pPr>
            <a:r>
              <a:rPr lang="en-US" sz="2220"/>
              <a:t>Requirements which change during development or when the system is in use.</a:t>
            </a:r>
            <a:endParaRPr/>
          </a:p>
          <a:p>
            <a:pPr indent="-228600" lvl="1" marL="685800" rtl="0" algn="l">
              <a:lnSpc>
                <a:spcPct val="80000"/>
              </a:lnSpc>
              <a:spcBef>
                <a:spcPts val="500"/>
              </a:spcBef>
              <a:spcAft>
                <a:spcPts val="0"/>
              </a:spcAft>
              <a:buClr>
                <a:schemeClr val="dk1"/>
              </a:buClr>
              <a:buSzPts val="2220"/>
              <a:buChar char="•"/>
            </a:pPr>
            <a:r>
              <a:rPr lang="en-US" sz="2220"/>
              <a:t>E.g., In a hospital, requirements derived from healthcare policy;</a:t>
            </a:r>
            <a:endParaRPr sz="2220"/>
          </a:p>
        </p:txBody>
      </p:sp>
      <p:sp>
        <p:nvSpPr>
          <p:cNvPr id="326" name="Google Shape;326;p26"/>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26"/>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8" name="Google Shape;328;p26"/>
          <p:cNvPicPr preferRelativeResize="0"/>
          <p:nvPr/>
        </p:nvPicPr>
        <p:blipFill rotWithShape="1">
          <a:blip r:embed="rId4">
            <a:alphaModFix/>
          </a:blip>
          <a:srcRect b="0" l="0" r="0" t="0"/>
          <a:stretch/>
        </p:blipFill>
        <p:spPr>
          <a:xfrm>
            <a:off x="7205969" y="1410008"/>
            <a:ext cx="4147831" cy="41478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7"/>
          <p:cNvSpPr txBox="1"/>
          <p:nvPr>
            <p:ph type="title"/>
          </p:nvPr>
        </p:nvSpPr>
        <p:spPr>
          <a:xfrm>
            <a:off x="1181099" y="230310"/>
            <a:ext cx="10206037" cy="8951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Key points</a:t>
            </a:r>
            <a:endParaRPr b="1"/>
          </a:p>
        </p:txBody>
      </p:sp>
      <p:sp>
        <p:nvSpPr>
          <p:cNvPr id="334" name="Google Shape;334;p27"/>
          <p:cNvSpPr txBox="1"/>
          <p:nvPr>
            <p:ph idx="1" type="body"/>
          </p:nvPr>
        </p:nvSpPr>
        <p:spPr>
          <a:xfrm>
            <a:off x="1181099" y="1002323"/>
            <a:ext cx="7927731" cy="5328139"/>
          </a:xfrm>
          <a:prstGeom prst="rect">
            <a:avLst/>
          </a:prstGeom>
          <a:solidFill>
            <a:srgbClr val="548135"/>
          </a:solidFill>
          <a:ln>
            <a:noFill/>
          </a:ln>
        </p:spPr>
        <p:txBody>
          <a:bodyPr anchorCtr="0" anchor="ctr"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2590"/>
              <a:buFont typeface="Noto Sans Symbols"/>
              <a:buChar char="❑"/>
            </a:pPr>
            <a:r>
              <a:rPr lang="en-US" sz="2590">
                <a:solidFill>
                  <a:schemeClr val="lt1"/>
                </a:solidFill>
              </a:rPr>
              <a:t>The requirements engineering process includes a feasibility study, requirements elicitation and analysis, requirements specification and requirements management.</a:t>
            </a:r>
            <a:endParaRPr/>
          </a:p>
          <a:p>
            <a:pPr indent="-228600" lvl="0" marL="228600" rtl="0" algn="l">
              <a:lnSpc>
                <a:spcPct val="70000"/>
              </a:lnSpc>
              <a:spcBef>
                <a:spcPts val="1000"/>
              </a:spcBef>
              <a:spcAft>
                <a:spcPts val="0"/>
              </a:spcAft>
              <a:buClr>
                <a:schemeClr val="lt1"/>
              </a:buClr>
              <a:buSzPts val="2590"/>
              <a:buFont typeface="Noto Sans Symbols"/>
              <a:buChar char="❑"/>
            </a:pPr>
            <a:r>
              <a:rPr lang="en-US" sz="2590">
                <a:solidFill>
                  <a:schemeClr val="lt1"/>
                </a:solidFill>
              </a:rPr>
              <a:t>Requirements elicitation and analysis is iterative involving domain understanding, requirements collection, classification, structuring,  prioritisation and validation. </a:t>
            </a:r>
            <a:endParaRPr/>
          </a:p>
          <a:p>
            <a:pPr indent="-228600" lvl="0" marL="228600" rtl="0" algn="l">
              <a:lnSpc>
                <a:spcPct val="70000"/>
              </a:lnSpc>
              <a:spcBef>
                <a:spcPts val="1000"/>
              </a:spcBef>
              <a:spcAft>
                <a:spcPts val="0"/>
              </a:spcAft>
              <a:buClr>
                <a:schemeClr val="lt1"/>
              </a:buClr>
              <a:buSzPts val="2590"/>
              <a:buFont typeface="Noto Sans Symbols"/>
              <a:buChar char="❑"/>
            </a:pPr>
            <a:r>
              <a:rPr lang="en-US" sz="2590">
                <a:solidFill>
                  <a:schemeClr val="lt1"/>
                </a:solidFill>
              </a:rPr>
              <a:t>Systems have multiple stakeholders with different requirements.Business changes inevitably lead to changing requirements.</a:t>
            </a:r>
            <a:endParaRPr/>
          </a:p>
          <a:p>
            <a:pPr indent="-228600" lvl="0" marL="228600" rtl="0" algn="l">
              <a:lnSpc>
                <a:spcPct val="70000"/>
              </a:lnSpc>
              <a:spcBef>
                <a:spcPts val="1000"/>
              </a:spcBef>
              <a:spcAft>
                <a:spcPts val="0"/>
              </a:spcAft>
              <a:buClr>
                <a:schemeClr val="lt1"/>
              </a:buClr>
              <a:buSzPts val="2590"/>
              <a:buFont typeface="Noto Sans Symbols"/>
              <a:buChar char="❑"/>
            </a:pPr>
            <a:r>
              <a:rPr lang="en-US" sz="2590">
                <a:solidFill>
                  <a:schemeClr val="lt1"/>
                </a:solidFill>
              </a:rPr>
              <a:t>Requirements management includes planning and change management.</a:t>
            </a:r>
            <a:endParaRPr/>
          </a:p>
          <a:p>
            <a:pPr indent="-228600" lvl="0" marL="228600" rtl="0" algn="l">
              <a:lnSpc>
                <a:spcPct val="70000"/>
              </a:lnSpc>
              <a:spcBef>
                <a:spcPts val="1000"/>
              </a:spcBef>
              <a:spcAft>
                <a:spcPts val="0"/>
              </a:spcAft>
              <a:buClr>
                <a:schemeClr val="lt1"/>
              </a:buClr>
              <a:buSzPts val="2590"/>
              <a:buFont typeface="Noto Sans Symbols"/>
              <a:buChar char="❑"/>
            </a:pPr>
            <a:r>
              <a:rPr lang="en-US" sz="2590">
                <a:solidFill>
                  <a:schemeClr val="lt1"/>
                </a:solidFill>
              </a:rPr>
              <a:t>Requirements validation is concerned with checks for validity, consistency, completeness, realism and verifiability.</a:t>
            </a:r>
            <a:endParaRPr sz="2590">
              <a:solidFill>
                <a:schemeClr val="lt1"/>
              </a:solidFill>
            </a:endParaRPr>
          </a:p>
        </p:txBody>
      </p:sp>
      <p:sp>
        <p:nvSpPr>
          <p:cNvPr id="335" name="Google Shape;335;p27"/>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27"/>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7" name="Google Shape;337;p27"/>
          <p:cNvPicPr preferRelativeResize="0"/>
          <p:nvPr/>
        </p:nvPicPr>
        <p:blipFill rotWithShape="1">
          <a:blip r:embed="rId4">
            <a:alphaModFix/>
          </a:blip>
          <a:srcRect b="0" l="0" r="0" t="0"/>
          <a:stretch/>
        </p:blipFill>
        <p:spPr>
          <a:xfrm>
            <a:off x="8809892" y="3021929"/>
            <a:ext cx="2848951" cy="27390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0" st="0"/>
                                            </p:txEl>
                                          </p:spTgt>
                                        </p:tgtEl>
                                        <p:attrNameLst>
                                          <p:attrName>style.visibility</p:attrName>
                                        </p:attrNameLst>
                                      </p:cBhvr>
                                      <p:to>
                                        <p:strVal val="visible"/>
                                      </p:to>
                                    </p:set>
                                    <p:anim calcmode="lin" valueType="num">
                                      <p:cBhvr additive="base">
                                        <p:cTn dur="500"/>
                                        <p:tgtEl>
                                          <p:spTgt spid="33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1" st="1"/>
                                            </p:txEl>
                                          </p:spTgt>
                                        </p:tgtEl>
                                        <p:attrNameLst>
                                          <p:attrName>style.visibility</p:attrName>
                                        </p:attrNameLst>
                                      </p:cBhvr>
                                      <p:to>
                                        <p:strVal val="visible"/>
                                      </p:to>
                                    </p:set>
                                    <p:anim calcmode="lin" valueType="num">
                                      <p:cBhvr additive="base">
                                        <p:cTn dur="500"/>
                                        <p:tgtEl>
                                          <p:spTgt spid="33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2" st="2"/>
                                            </p:txEl>
                                          </p:spTgt>
                                        </p:tgtEl>
                                        <p:attrNameLst>
                                          <p:attrName>style.visibility</p:attrName>
                                        </p:attrNameLst>
                                      </p:cBhvr>
                                      <p:to>
                                        <p:strVal val="visible"/>
                                      </p:to>
                                    </p:set>
                                    <p:anim calcmode="lin" valueType="num">
                                      <p:cBhvr additive="base">
                                        <p:cTn dur="500"/>
                                        <p:tgtEl>
                                          <p:spTgt spid="33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3" st="3"/>
                                            </p:txEl>
                                          </p:spTgt>
                                        </p:tgtEl>
                                        <p:attrNameLst>
                                          <p:attrName>style.visibility</p:attrName>
                                        </p:attrNameLst>
                                      </p:cBhvr>
                                      <p:to>
                                        <p:strVal val="visible"/>
                                      </p:to>
                                    </p:set>
                                    <p:anim calcmode="lin" valueType="num">
                                      <p:cBhvr additive="base">
                                        <p:cTn dur="500"/>
                                        <p:tgtEl>
                                          <p:spTgt spid="33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xEl>
                                              <p:pRg end="4" st="4"/>
                                            </p:txEl>
                                          </p:spTgt>
                                        </p:tgtEl>
                                        <p:attrNameLst>
                                          <p:attrName>style.visibility</p:attrName>
                                        </p:attrNameLst>
                                      </p:cBhvr>
                                      <p:to>
                                        <p:strVal val="visible"/>
                                      </p:to>
                                    </p:set>
                                    <p:anim calcmode="lin" valueType="num">
                                      <p:cBhvr additive="base">
                                        <p:cTn dur="500"/>
                                        <p:tgtEl>
                                          <p:spTgt spid="33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Topics</a:t>
            </a:r>
            <a:endParaRPr/>
          </a:p>
        </p:txBody>
      </p:sp>
      <p:sp>
        <p:nvSpPr>
          <p:cNvPr id="107" name="Google Shape;107;p3"/>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50800" lvl="0" marL="228600" rtl="0" algn="l">
              <a:lnSpc>
                <a:spcPct val="80000"/>
              </a:lnSpc>
              <a:spcBef>
                <a:spcPts val="0"/>
              </a:spcBef>
              <a:spcAft>
                <a:spcPts val="0"/>
              </a:spcAft>
              <a:buClr>
                <a:schemeClr val="dk1"/>
              </a:buClr>
              <a:buSzPts val="2800"/>
              <a:buNone/>
            </a:pPr>
            <a:r>
              <a:t/>
            </a:r>
            <a:endParaRPr b="1"/>
          </a:p>
          <a:p>
            <a:pPr indent="-228600" lvl="0" marL="228600" rtl="0" algn="l">
              <a:lnSpc>
                <a:spcPct val="80000"/>
              </a:lnSpc>
              <a:spcBef>
                <a:spcPts val="1000"/>
              </a:spcBef>
              <a:spcAft>
                <a:spcPts val="0"/>
              </a:spcAft>
              <a:buClr>
                <a:schemeClr val="dk1"/>
              </a:buClr>
              <a:buSzPts val="2800"/>
              <a:buChar char="•"/>
            </a:pPr>
            <a:r>
              <a:rPr lang="en-US"/>
              <a:t>What is requirements</a:t>
            </a:r>
            <a:endParaRPr/>
          </a:p>
          <a:p>
            <a:pPr indent="-228600" lvl="0" marL="228600" rtl="0" algn="l">
              <a:lnSpc>
                <a:spcPct val="80000"/>
              </a:lnSpc>
              <a:spcBef>
                <a:spcPts val="1000"/>
              </a:spcBef>
              <a:spcAft>
                <a:spcPts val="0"/>
              </a:spcAft>
              <a:buClr>
                <a:schemeClr val="dk1"/>
              </a:buClr>
              <a:buSzPts val="2800"/>
              <a:buChar char="•"/>
            </a:pPr>
            <a:r>
              <a:rPr lang="en-US"/>
              <a:t>Types of requirements</a:t>
            </a:r>
            <a:endParaRPr/>
          </a:p>
          <a:p>
            <a:pPr indent="-228600" lvl="0" marL="228600" rtl="0" algn="l">
              <a:lnSpc>
                <a:spcPct val="80000"/>
              </a:lnSpc>
              <a:spcBef>
                <a:spcPts val="1000"/>
              </a:spcBef>
              <a:spcAft>
                <a:spcPts val="0"/>
              </a:spcAft>
              <a:buClr>
                <a:schemeClr val="dk1"/>
              </a:buClr>
              <a:buSzPts val="2800"/>
              <a:buChar char="•"/>
            </a:pPr>
            <a:r>
              <a:rPr lang="en-US"/>
              <a:t>Requirements engineering processes</a:t>
            </a:r>
            <a:endParaRPr/>
          </a:p>
          <a:p>
            <a:pPr indent="-228600" lvl="0" marL="228600" rtl="0" algn="l">
              <a:lnSpc>
                <a:spcPct val="80000"/>
              </a:lnSpc>
              <a:spcBef>
                <a:spcPts val="1000"/>
              </a:spcBef>
              <a:spcAft>
                <a:spcPts val="0"/>
              </a:spcAft>
              <a:buClr>
                <a:schemeClr val="dk1"/>
              </a:buClr>
              <a:buSzPts val="2800"/>
              <a:buChar char="•"/>
            </a:pPr>
            <a:r>
              <a:rPr lang="en-US"/>
              <a:t>The overall requirements engineering process includes fourhigh-level requirements engineering sub-process</a:t>
            </a:r>
            <a:endParaRPr/>
          </a:p>
          <a:p>
            <a:pPr indent="-228600" lvl="1" marL="685800" rtl="0" algn="l">
              <a:lnSpc>
                <a:spcPct val="80000"/>
              </a:lnSpc>
              <a:spcBef>
                <a:spcPts val="500"/>
              </a:spcBef>
              <a:spcAft>
                <a:spcPts val="0"/>
              </a:spcAft>
              <a:buClr>
                <a:schemeClr val="dk1"/>
              </a:buClr>
              <a:buSzPts val="2400"/>
              <a:buChar char="•"/>
            </a:pPr>
            <a:r>
              <a:rPr lang="en-US"/>
              <a:t>Requirements elicitation</a:t>
            </a:r>
            <a:endParaRPr/>
          </a:p>
          <a:p>
            <a:pPr indent="-228600" lvl="1" marL="685800" rtl="0" algn="l">
              <a:lnSpc>
                <a:spcPct val="80000"/>
              </a:lnSpc>
              <a:spcBef>
                <a:spcPts val="500"/>
              </a:spcBef>
              <a:spcAft>
                <a:spcPts val="0"/>
              </a:spcAft>
              <a:buClr>
                <a:schemeClr val="dk1"/>
              </a:buClr>
              <a:buSzPts val="2400"/>
              <a:buChar char="•"/>
            </a:pPr>
            <a:r>
              <a:rPr lang="en-US"/>
              <a:t>Requirements analysis</a:t>
            </a:r>
            <a:endParaRPr/>
          </a:p>
          <a:p>
            <a:pPr indent="-228600" lvl="1" marL="685800" rtl="0" algn="l">
              <a:lnSpc>
                <a:spcPct val="80000"/>
              </a:lnSpc>
              <a:spcBef>
                <a:spcPts val="500"/>
              </a:spcBef>
              <a:spcAft>
                <a:spcPts val="0"/>
              </a:spcAft>
              <a:buClr>
                <a:schemeClr val="dk1"/>
              </a:buClr>
              <a:buSzPts val="2400"/>
              <a:buChar char="•"/>
            </a:pPr>
            <a:r>
              <a:rPr lang="en-US"/>
              <a:t>Requirements validation</a:t>
            </a:r>
            <a:endParaRPr/>
          </a:p>
          <a:p>
            <a:pPr indent="-228600" lvl="1" marL="685800" rtl="0" algn="l">
              <a:lnSpc>
                <a:spcPct val="80000"/>
              </a:lnSpc>
              <a:spcBef>
                <a:spcPts val="500"/>
              </a:spcBef>
              <a:spcAft>
                <a:spcPts val="0"/>
              </a:spcAft>
              <a:buClr>
                <a:schemeClr val="dk1"/>
              </a:buClr>
              <a:buSzPts val="2400"/>
              <a:buChar char="•"/>
            </a:pPr>
            <a:r>
              <a:rPr lang="en-US"/>
              <a:t>Requirements management </a:t>
            </a:r>
            <a:endParaRPr/>
          </a:p>
          <a:p>
            <a:pPr indent="-107950" lvl="0" marL="285750" rtl="0" algn="l">
              <a:lnSpc>
                <a:spcPct val="80000"/>
              </a:lnSpc>
              <a:spcBef>
                <a:spcPts val="1000"/>
              </a:spcBef>
              <a:spcAft>
                <a:spcPts val="0"/>
              </a:spcAft>
              <a:buClr>
                <a:schemeClr val="dk1"/>
              </a:buClr>
              <a:buSzPts val="2800"/>
              <a:buFont typeface="Arial"/>
              <a:buNone/>
            </a:pPr>
            <a:r>
              <a:t/>
            </a:r>
            <a:endParaRPr/>
          </a:p>
          <a:p>
            <a:pPr indent="-50800" lvl="0" marL="228600" rtl="0" algn="l">
              <a:lnSpc>
                <a:spcPct val="80000"/>
              </a:lnSpc>
              <a:spcBef>
                <a:spcPts val="1000"/>
              </a:spcBef>
              <a:spcAft>
                <a:spcPts val="0"/>
              </a:spcAft>
              <a:buClr>
                <a:schemeClr val="dk1"/>
              </a:buClr>
              <a:buSzPts val="2800"/>
              <a:buNone/>
            </a:pPr>
            <a:r>
              <a:t/>
            </a:r>
            <a:endParaRPr/>
          </a:p>
        </p:txBody>
      </p:sp>
      <p:sp>
        <p:nvSpPr>
          <p:cNvPr id="108" name="Google Shape;108;p3"/>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3"/>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0" name="Google Shape;110;p3"/>
          <p:cNvPicPr preferRelativeResize="0"/>
          <p:nvPr/>
        </p:nvPicPr>
        <p:blipFill rotWithShape="1">
          <a:blip r:embed="rId4">
            <a:alphaModFix/>
          </a:blip>
          <a:srcRect b="0" l="0" r="0" t="0"/>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is a requirements?</a:t>
            </a:r>
            <a:endParaRPr/>
          </a:p>
        </p:txBody>
      </p:sp>
      <p:sp>
        <p:nvSpPr>
          <p:cNvPr id="116" name="Google Shape;116;p4"/>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590"/>
              <a:buChar char="•"/>
            </a:pPr>
            <a:r>
              <a:rPr lang="en-US" sz="2590"/>
              <a:t>Requirements generally here is a contract of what are the things we are agreeing to make</a:t>
            </a:r>
            <a:endParaRPr sz="2590"/>
          </a:p>
          <a:p>
            <a:pPr indent="-228600" lvl="0" marL="228600" rtl="0" algn="l">
              <a:lnSpc>
                <a:spcPct val="80000"/>
              </a:lnSpc>
              <a:spcBef>
                <a:spcPts val="1000"/>
              </a:spcBef>
              <a:spcAft>
                <a:spcPts val="0"/>
              </a:spcAft>
              <a:buClr>
                <a:schemeClr val="dk1"/>
              </a:buClr>
              <a:buSzPts val="2590"/>
              <a:buChar char="•"/>
            </a:pPr>
            <a:r>
              <a:rPr lang="en-US" sz="2590"/>
              <a:t>It may range from a high-level abstract statement of a service or of a system constraint to a detailed mathematical functional specification.</a:t>
            </a:r>
            <a:endParaRPr/>
          </a:p>
          <a:p>
            <a:pPr indent="-228600" lvl="0" marL="228600" rtl="0" algn="l">
              <a:lnSpc>
                <a:spcPct val="80000"/>
              </a:lnSpc>
              <a:spcBef>
                <a:spcPts val="1000"/>
              </a:spcBef>
              <a:spcAft>
                <a:spcPts val="0"/>
              </a:spcAft>
              <a:buClr>
                <a:schemeClr val="dk1"/>
              </a:buClr>
              <a:buSzPts val="2590"/>
              <a:buChar char="•"/>
            </a:pPr>
            <a:r>
              <a:rPr lang="en-US" sz="2590"/>
              <a:t>This is inevitable as requirements may serve a dual function</a:t>
            </a:r>
            <a:endParaRPr/>
          </a:p>
          <a:p>
            <a:pPr indent="-228600" lvl="1" marL="685800" rtl="0" algn="l">
              <a:lnSpc>
                <a:spcPct val="80000"/>
              </a:lnSpc>
              <a:spcBef>
                <a:spcPts val="500"/>
              </a:spcBef>
              <a:spcAft>
                <a:spcPts val="0"/>
              </a:spcAft>
              <a:buClr>
                <a:schemeClr val="dk1"/>
              </a:buClr>
              <a:buSzPts val="2220"/>
              <a:buChar char="•"/>
            </a:pPr>
            <a:r>
              <a:rPr lang="en-US" sz="2220"/>
              <a:t>May be the basis for a bid for a contract – therefore must be open to interpretation;</a:t>
            </a:r>
            <a:endParaRPr/>
          </a:p>
          <a:p>
            <a:pPr indent="-228600" lvl="1" marL="685800" rtl="0" algn="l">
              <a:lnSpc>
                <a:spcPct val="80000"/>
              </a:lnSpc>
              <a:spcBef>
                <a:spcPts val="500"/>
              </a:spcBef>
              <a:spcAft>
                <a:spcPts val="0"/>
              </a:spcAft>
              <a:buClr>
                <a:schemeClr val="dk1"/>
              </a:buClr>
              <a:buSzPts val="2220"/>
              <a:buChar char="•"/>
            </a:pPr>
            <a:r>
              <a:rPr lang="en-US" sz="2220"/>
              <a:t>May be the basis for the contract itself – therefore must be defined in detail;</a:t>
            </a:r>
            <a:endParaRPr/>
          </a:p>
          <a:p>
            <a:pPr indent="-228600" lvl="1" marL="685800" rtl="0" algn="l">
              <a:lnSpc>
                <a:spcPct val="80000"/>
              </a:lnSpc>
              <a:spcBef>
                <a:spcPts val="500"/>
              </a:spcBef>
              <a:spcAft>
                <a:spcPts val="0"/>
              </a:spcAft>
              <a:buClr>
                <a:schemeClr val="dk1"/>
              </a:buClr>
              <a:buSzPts val="2220"/>
              <a:buChar char="•"/>
            </a:pPr>
            <a:r>
              <a:rPr lang="en-US" sz="2220"/>
              <a:t>Both these statements may be called requirements.</a:t>
            </a:r>
            <a:endParaRPr sz="2220"/>
          </a:p>
          <a:p>
            <a:pPr indent="-64135" lvl="0" marL="228600" rtl="0" algn="l">
              <a:lnSpc>
                <a:spcPct val="80000"/>
              </a:lnSpc>
              <a:spcBef>
                <a:spcPts val="1000"/>
              </a:spcBef>
              <a:spcAft>
                <a:spcPts val="0"/>
              </a:spcAft>
              <a:buClr>
                <a:schemeClr val="dk1"/>
              </a:buClr>
              <a:buSzPts val="2590"/>
              <a:buNone/>
            </a:pPr>
            <a:r>
              <a:t/>
            </a:r>
            <a:endParaRPr sz="2590"/>
          </a:p>
        </p:txBody>
      </p:sp>
      <p:sp>
        <p:nvSpPr>
          <p:cNvPr id="117" name="Google Shape;117;p4"/>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4"/>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9" name="Google Shape;119;p4"/>
          <p:cNvPicPr preferRelativeResize="0"/>
          <p:nvPr/>
        </p:nvPicPr>
        <p:blipFill rotWithShape="1">
          <a:blip r:embed="rId4">
            <a:alphaModFix/>
          </a:blip>
          <a:srcRect b="0" l="0" r="0" t="0"/>
          <a:stretch/>
        </p:blipFill>
        <p:spPr>
          <a:xfrm>
            <a:off x="7447722" y="2474191"/>
            <a:ext cx="3378267" cy="3261481"/>
          </a:xfrm>
          <a:prstGeom prst="rect">
            <a:avLst/>
          </a:prstGeom>
          <a:noFill/>
          <a:ln>
            <a:noFill/>
          </a:ln>
        </p:spPr>
      </p:pic>
      <p:sp>
        <p:nvSpPr>
          <p:cNvPr id="120" name="Google Shape;120;p4"/>
          <p:cNvSpPr/>
          <p:nvPr/>
        </p:nvSpPr>
        <p:spPr>
          <a:xfrm>
            <a:off x="7262191" y="5208626"/>
            <a:ext cx="4091609" cy="115811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4"/>
          <p:cNvSpPr/>
          <p:nvPr/>
        </p:nvSpPr>
        <p:spPr>
          <a:xfrm>
            <a:off x="6997148" y="1458984"/>
            <a:ext cx="1696279" cy="873920"/>
          </a:xfrm>
          <a:prstGeom prst="wedgeEllipseCallout">
            <a:avLst>
              <a:gd fmla="val 12761" name="adj1"/>
              <a:gd fmla="val 76147"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Agreed!!</a:t>
            </a:r>
            <a:endParaRPr b="0" i="0" sz="1800" u="none" cap="none" strike="noStrike">
              <a:solidFill>
                <a:schemeClr val="lt1"/>
              </a:solidFill>
              <a:latin typeface="Calibri"/>
              <a:ea typeface="Calibri"/>
              <a:cs typeface="Calibri"/>
              <a:sym typeface="Calibri"/>
            </a:endParaRPr>
          </a:p>
        </p:txBody>
      </p:sp>
      <p:sp>
        <p:nvSpPr>
          <p:cNvPr id="122" name="Google Shape;122;p4"/>
          <p:cNvSpPr/>
          <p:nvPr/>
        </p:nvSpPr>
        <p:spPr>
          <a:xfrm>
            <a:off x="8939755" y="1174029"/>
            <a:ext cx="1980036" cy="1158875"/>
          </a:xfrm>
          <a:prstGeom prst="wedgeEllipseCallout">
            <a:avLst>
              <a:gd fmla="val -6880" name="adj1"/>
              <a:gd fmla="val 69286"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This are the things you will deliver</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 calcmode="lin" valueType="num">
                                      <p:cBhvr additive="base">
                                        <p:cTn dur="500"/>
                                        <p:tgtEl>
                                          <p:spTgt spid="11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 calcmode="lin" valueType="num">
                                      <p:cBhvr additive="base">
                                        <p:cTn dur="500"/>
                                        <p:tgtEl>
                                          <p:spTgt spid="11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 calcmode="lin" valueType="num">
                                      <p:cBhvr additive="base">
                                        <p:cTn dur="500"/>
                                        <p:tgtEl>
                                          <p:spTgt spid="11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 calcmode="lin" valueType="num">
                                      <p:cBhvr additive="base">
                                        <p:cTn dur="500"/>
                                        <p:tgtEl>
                                          <p:spTgt spid="11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anim calcmode="lin" valueType="num">
                                      <p:cBhvr additive="base">
                                        <p:cTn dur="500"/>
                                        <p:tgtEl>
                                          <p:spTgt spid="11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anim calcmode="lin" valueType="num">
                                      <p:cBhvr additive="base">
                                        <p:cTn dur="500"/>
                                        <p:tgtEl>
                                          <p:spTgt spid="11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
                                            <p:txEl>
                                              <p:pRg end="6" st="6"/>
                                            </p:txEl>
                                          </p:spTgt>
                                        </p:tgtEl>
                                        <p:attrNameLst>
                                          <p:attrName>style.visibility</p:attrName>
                                        </p:attrNameLst>
                                      </p:cBhvr>
                                      <p:to>
                                        <p:strVal val="visible"/>
                                      </p:to>
                                    </p:set>
                                    <p:anim calcmode="lin" valueType="num">
                                      <p:cBhvr additive="base">
                                        <p:cTn dur="500"/>
                                        <p:tgtEl>
                                          <p:spTgt spid="11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Functional and non-functional requirements</a:t>
            </a:r>
            <a:endParaRPr/>
          </a:p>
        </p:txBody>
      </p:sp>
      <p:sp>
        <p:nvSpPr>
          <p:cNvPr id="128" name="Google Shape;128;p5"/>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lnSpcReduction="10000"/>
          </a:bodyPr>
          <a:lstStyle/>
          <a:p>
            <a:pPr indent="-64135" lvl="0" marL="228600" rtl="0" algn="l">
              <a:lnSpc>
                <a:spcPct val="90000"/>
              </a:lnSpc>
              <a:spcBef>
                <a:spcPts val="0"/>
              </a:spcBef>
              <a:spcAft>
                <a:spcPts val="0"/>
              </a:spcAft>
              <a:buClr>
                <a:schemeClr val="dk1"/>
              </a:buClr>
              <a:buSzPts val="2590"/>
              <a:buNone/>
            </a:pPr>
            <a:r>
              <a:t/>
            </a:r>
            <a:endParaRPr b="1" sz="2590"/>
          </a:p>
          <a:p>
            <a:pPr indent="-228600" lvl="0" marL="228600" rtl="0" algn="l">
              <a:lnSpc>
                <a:spcPct val="90000"/>
              </a:lnSpc>
              <a:spcBef>
                <a:spcPts val="1000"/>
              </a:spcBef>
              <a:spcAft>
                <a:spcPts val="0"/>
              </a:spcAft>
              <a:buClr>
                <a:schemeClr val="dk1"/>
              </a:buClr>
              <a:buSzPts val="2590"/>
              <a:buChar char="•"/>
            </a:pPr>
            <a:r>
              <a:rPr lang="en-US" sz="2590"/>
              <a:t>Functional requirements</a:t>
            </a:r>
            <a:endParaRPr/>
          </a:p>
          <a:p>
            <a:pPr indent="-228600" lvl="1" marL="685800" rtl="0" algn="l">
              <a:lnSpc>
                <a:spcPct val="90000"/>
              </a:lnSpc>
              <a:spcBef>
                <a:spcPts val="500"/>
              </a:spcBef>
              <a:spcAft>
                <a:spcPts val="0"/>
              </a:spcAft>
              <a:buClr>
                <a:schemeClr val="dk1"/>
              </a:buClr>
              <a:buSzPts val="2220"/>
              <a:buChar char="•"/>
            </a:pPr>
            <a:r>
              <a:rPr lang="en-US" sz="2220"/>
              <a:t>Statements of services the system should provide, how the system should react to particular inputs and how the system should behave in particular situations. May state what the system should not do.</a:t>
            </a:r>
            <a:endParaRPr/>
          </a:p>
          <a:p>
            <a:pPr indent="-228600" lvl="0" marL="228600" rtl="0" algn="l">
              <a:lnSpc>
                <a:spcPct val="90000"/>
              </a:lnSpc>
              <a:spcBef>
                <a:spcPts val="1000"/>
              </a:spcBef>
              <a:spcAft>
                <a:spcPts val="0"/>
              </a:spcAft>
              <a:buClr>
                <a:schemeClr val="dk1"/>
              </a:buClr>
              <a:buSzPts val="2590"/>
              <a:buChar char="•"/>
            </a:pPr>
            <a:r>
              <a:rPr lang="en-US" sz="2590"/>
              <a:t>Non-functional requirements</a:t>
            </a:r>
            <a:endParaRPr/>
          </a:p>
          <a:p>
            <a:pPr indent="-228600" lvl="1" marL="685800" rtl="0" algn="l">
              <a:lnSpc>
                <a:spcPct val="90000"/>
              </a:lnSpc>
              <a:spcBef>
                <a:spcPts val="500"/>
              </a:spcBef>
              <a:spcAft>
                <a:spcPts val="0"/>
              </a:spcAft>
              <a:buClr>
                <a:schemeClr val="dk1"/>
              </a:buClr>
              <a:buSzPts val="2220"/>
              <a:buChar char="•"/>
            </a:pPr>
            <a:r>
              <a:rPr lang="en-US" sz="2220"/>
              <a:t>Constraints on the services or functions offered by the system such as timing constraints, constraints on the development process, standards, etc.Often apply to the system as a whole rather than individual features or services.</a:t>
            </a:r>
            <a:endParaRPr/>
          </a:p>
          <a:p>
            <a:pPr indent="-64135" lvl="0" marL="228600" rtl="0" algn="l">
              <a:lnSpc>
                <a:spcPct val="90000"/>
              </a:lnSpc>
              <a:spcBef>
                <a:spcPts val="1000"/>
              </a:spcBef>
              <a:spcAft>
                <a:spcPts val="0"/>
              </a:spcAft>
              <a:buClr>
                <a:schemeClr val="dk1"/>
              </a:buClr>
              <a:buSzPts val="2590"/>
              <a:buNone/>
            </a:pPr>
            <a:r>
              <a:t/>
            </a:r>
            <a:endParaRPr sz="2590"/>
          </a:p>
        </p:txBody>
      </p:sp>
      <p:sp>
        <p:nvSpPr>
          <p:cNvPr id="129" name="Google Shape;129;p5"/>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5"/>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1" name="Google Shape;131;p5"/>
          <p:cNvPicPr preferRelativeResize="0"/>
          <p:nvPr/>
        </p:nvPicPr>
        <p:blipFill rotWithShape="1">
          <a:blip r:embed="rId4">
            <a:alphaModFix/>
          </a:blip>
          <a:srcRect b="0" l="0" r="0" t="0"/>
          <a:stretch/>
        </p:blipFill>
        <p:spPr>
          <a:xfrm>
            <a:off x="8399923" y="2172805"/>
            <a:ext cx="1795967" cy="2512391"/>
          </a:xfrm>
          <a:prstGeom prst="rect">
            <a:avLst/>
          </a:prstGeom>
          <a:noFill/>
          <a:ln>
            <a:noFill/>
          </a:ln>
        </p:spPr>
      </p:pic>
    </p:spTree>
  </p:cSld>
  <p:clrMapOvr>
    <a:masterClrMapping/>
  </p:clrMapOvr>
  <p:transition spd="med">
    <p:push dir="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37" name="Google Shape;137;p6"/>
          <p:cNvSpPr txBox="1"/>
          <p:nvPr>
            <p:ph idx="1" type="body"/>
          </p:nvPr>
        </p:nvSpPr>
        <p:spPr>
          <a:xfrm>
            <a:off x="1007165" y="1300162"/>
            <a:ext cx="6387548" cy="491510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lang="en-US" sz="2590"/>
              <a:t>Lets explain with an example first. Once we understand we can look into all aspects of functional and non functional requirements. </a:t>
            </a:r>
            <a:endParaRPr/>
          </a:p>
          <a:p>
            <a:pPr indent="-228600" lvl="0" marL="228600" rtl="0" algn="l">
              <a:lnSpc>
                <a:spcPct val="70000"/>
              </a:lnSpc>
              <a:spcBef>
                <a:spcPts val="1000"/>
              </a:spcBef>
              <a:spcAft>
                <a:spcPts val="0"/>
              </a:spcAft>
              <a:buClr>
                <a:schemeClr val="dk1"/>
              </a:buClr>
              <a:buSzPts val="2590"/>
              <a:buChar char="•"/>
            </a:pPr>
            <a:r>
              <a:rPr lang="en-US" sz="2590"/>
              <a:t>Lets say you are building an system like usis that can help brac University students to register into the courses</a:t>
            </a:r>
            <a:endParaRPr/>
          </a:p>
          <a:p>
            <a:pPr indent="-228600" lvl="0" marL="228600" rtl="0" algn="l">
              <a:lnSpc>
                <a:spcPct val="70000"/>
              </a:lnSpc>
              <a:spcBef>
                <a:spcPts val="1000"/>
              </a:spcBef>
              <a:spcAft>
                <a:spcPts val="0"/>
              </a:spcAft>
              <a:buClr>
                <a:schemeClr val="dk1"/>
              </a:buClr>
              <a:buSzPts val="2590"/>
              <a:buChar char="•"/>
            </a:pPr>
            <a:r>
              <a:rPr lang="en-US" sz="2590"/>
              <a:t>So if asked what can be the functional and non functional requirements.</a:t>
            </a:r>
            <a:endParaRPr/>
          </a:p>
          <a:p>
            <a:pPr indent="-228600" lvl="0" marL="228600" rtl="0" algn="l">
              <a:lnSpc>
                <a:spcPct val="70000"/>
              </a:lnSpc>
              <a:spcBef>
                <a:spcPts val="1000"/>
              </a:spcBef>
              <a:spcAft>
                <a:spcPts val="0"/>
              </a:spcAft>
              <a:buClr>
                <a:schemeClr val="dk1"/>
              </a:buClr>
              <a:buSzPts val="2590"/>
              <a:buChar char="•"/>
            </a:pPr>
            <a:r>
              <a:rPr lang="en-US" sz="2590"/>
              <a:t>Functional requirements will be the features or the functionality it has and non functional property is the system property or the constraints it has.</a:t>
            </a:r>
            <a:endParaRPr/>
          </a:p>
          <a:p>
            <a:pPr indent="-228600" lvl="0" marL="228600" rtl="0" algn="l">
              <a:lnSpc>
                <a:spcPct val="70000"/>
              </a:lnSpc>
              <a:spcBef>
                <a:spcPts val="1000"/>
              </a:spcBef>
              <a:spcAft>
                <a:spcPts val="0"/>
              </a:spcAft>
              <a:buClr>
                <a:schemeClr val="dk1"/>
              </a:buClr>
              <a:buSzPts val="2590"/>
              <a:buChar char="•"/>
            </a:pPr>
            <a:r>
              <a:rPr lang="en-US" sz="2590"/>
              <a:t>Lets make it clearer by listing down some of its functional and non functional properties</a:t>
            </a:r>
            <a:endParaRPr sz="2590"/>
          </a:p>
          <a:p>
            <a:pPr indent="-64135" lvl="0" marL="228600" rtl="0" algn="l">
              <a:lnSpc>
                <a:spcPct val="70000"/>
              </a:lnSpc>
              <a:spcBef>
                <a:spcPts val="1000"/>
              </a:spcBef>
              <a:spcAft>
                <a:spcPts val="0"/>
              </a:spcAft>
              <a:buClr>
                <a:schemeClr val="dk1"/>
              </a:buClr>
              <a:buSzPts val="2590"/>
              <a:buNone/>
            </a:pPr>
            <a:r>
              <a:t/>
            </a:r>
            <a:endParaRPr sz="2590"/>
          </a:p>
          <a:p>
            <a:pPr indent="-64135" lvl="0" marL="228600" rtl="0" algn="l">
              <a:lnSpc>
                <a:spcPct val="70000"/>
              </a:lnSpc>
              <a:spcBef>
                <a:spcPts val="1000"/>
              </a:spcBef>
              <a:spcAft>
                <a:spcPts val="0"/>
              </a:spcAft>
              <a:buClr>
                <a:schemeClr val="dk1"/>
              </a:buClr>
              <a:buSzPts val="2590"/>
              <a:buNone/>
            </a:pPr>
            <a:r>
              <a:t/>
            </a:r>
            <a:endParaRPr sz="2590"/>
          </a:p>
        </p:txBody>
      </p:sp>
      <p:sp>
        <p:nvSpPr>
          <p:cNvPr id="138" name="Google Shape;138;p6"/>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6"/>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0" name="Google Shape;140;p6"/>
          <p:cNvPicPr preferRelativeResize="0"/>
          <p:nvPr/>
        </p:nvPicPr>
        <p:blipFill rotWithShape="1">
          <a:blip r:embed="rId4">
            <a:alphaModFix/>
          </a:blip>
          <a:srcRect b="0" l="0" r="0" t="0"/>
          <a:stretch/>
        </p:blipFill>
        <p:spPr>
          <a:xfrm>
            <a:off x="7951304" y="2170413"/>
            <a:ext cx="3518453" cy="3174605"/>
          </a:xfrm>
          <a:prstGeom prst="rect">
            <a:avLst/>
          </a:prstGeom>
          <a:noFill/>
          <a:ln>
            <a:noFill/>
          </a:ln>
        </p:spPr>
      </p:pic>
    </p:spTree>
  </p:cSld>
  <p:clrMapOvr>
    <a:masterClrMapping/>
  </p:clrMapOvr>
  <p:transition spd="med">
    <p:push dir="r"/>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7"/>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sp>
        <p:nvSpPr>
          <p:cNvPr id="146" name="Google Shape;146;p7"/>
          <p:cNvSpPr txBox="1"/>
          <p:nvPr>
            <p:ph idx="1" type="body"/>
          </p:nvPr>
        </p:nvSpPr>
        <p:spPr>
          <a:xfrm>
            <a:off x="898658" y="1300162"/>
            <a:ext cx="5852162" cy="5152912"/>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107950" lvl="0" marL="285750" rtl="0" algn="l">
              <a:lnSpc>
                <a:spcPct val="90000"/>
              </a:lnSpc>
              <a:spcBef>
                <a:spcPts val="1000"/>
              </a:spcBef>
              <a:spcAft>
                <a:spcPts val="0"/>
              </a:spcAft>
              <a:buClr>
                <a:schemeClr val="dk1"/>
              </a:buClr>
              <a:buSzPts val="2800"/>
              <a:buFont typeface="Arial"/>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47" name="Google Shape;147;p7"/>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7"/>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9" name="Google Shape;149;p7"/>
          <p:cNvGrpSpPr/>
          <p:nvPr/>
        </p:nvGrpSpPr>
        <p:grpSpPr>
          <a:xfrm>
            <a:off x="2164560" y="1424971"/>
            <a:ext cx="8127920" cy="4803187"/>
            <a:chOff x="39" y="307739"/>
            <a:chExt cx="8127920" cy="4803187"/>
          </a:xfrm>
        </p:grpSpPr>
        <p:sp>
          <p:nvSpPr>
            <p:cNvPr id="150" name="Google Shape;150;p7"/>
            <p:cNvSpPr/>
            <p:nvPr/>
          </p:nvSpPr>
          <p:spPr>
            <a:xfrm>
              <a:off x="39" y="307739"/>
              <a:ext cx="3798093" cy="720000"/>
            </a:xfrm>
            <a:prstGeom prst="rect">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7"/>
            <p:cNvSpPr txBox="1"/>
            <p:nvPr/>
          </p:nvSpPr>
          <p:spPr>
            <a:xfrm>
              <a:off x="39" y="307739"/>
              <a:ext cx="3798093" cy="720000"/>
            </a:xfrm>
            <a:prstGeom prst="rect">
              <a:avLst/>
            </a:prstGeom>
            <a:noFill/>
            <a:ln>
              <a:noFill/>
            </a:ln>
          </p:spPr>
          <p:txBody>
            <a:bodyPr anchorCtr="0" anchor="ctr" bIns="101600" lIns="177800" spcFirstLastPara="1" rIns="177800" wrap="square" tIns="101600">
              <a:noAutofit/>
            </a:bodyPr>
            <a:lstStyle/>
            <a:p>
              <a:pPr indent="0" lvl="0" marL="0" marR="0" rtl="0" algn="ctr">
                <a:lnSpc>
                  <a:spcPct val="90000"/>
                </a:lnSpc>
                <a:spcBef>
                  <a:spcPts val="0"/>
                </a:spcBef>
                <a:spcAft>
                  <a:spcPts val="0"/>
                </a:spcAft>
                <a:buClr>
                  <a:srgbClr val="000000"/>
                </a:buClr>
                <a:buSzPts val="2500"/>
                <a:buFont typeface="Arial"/>
                <a:buNone/>
              </a:pPr>
              <a:r>
                <a:rPr b="0" i="0" lang="en-US" sz="2500" u="none" cap="none" strike="noStrike">
                  <a:solidFill>
                    <a:schemeClr val="lt1"/>
                  </a:solidFill>
                  <a:latin typeface="Calibri"/>
                  <a:ea typeface="Calibri"/>
                  <a:cs typeface="Calibri"/>
                  <a:sym typeface="Calibri"/>
                </a:rPr>
                <a:t>Functional</a:t>
              </a:r>
              <a:endParaRPr b="0" i="0" sz="2500" u="none" cap="none" strike="noStrike">
                <a:solidFill>
                  <a:schemeClr val="lt1"/>
                </a:solidFill>
                <a:latin typeface="Calibri"/>
                <a:ea typeface="Calibri"/>
                <a:cs typeface="Calibri"/>
                <a:sym typeface="Calibri"/>
              </a:endParaRPr>
            </a:p>
          </p:txBody>
        </p:sp>
        <p:sp>
          <p:nvSpPr>
            <p:cNvPr id="152" name="Google Shape;152;p7"/>
            <p:cNvSpPr/>
            <p:nvPr/>
          </p:nvSpPr>
          <p:spPr>
            <a:xfrm>
              <a:off x="39" y="1027739"/>
              <a:ext cx="3798093" cy="4083187"/>
            </a:xfrm>
            <a:prstGeom prst="rect">
              <a:avLst/>
            </a:prstGeom>
            <a:solidFill>
              <a:srgbClr val="CCD3EA">
                <a:alpha val="89411"/>
              </a:srgbClr>
            </a:solidFill>
            <a:ln cap="flat" cmpd="sng" w="9525">
              <a:solidFill>
                <a:srgbClr val="CCD3EA">
                  <a:alpha val="8941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7"/>
            <p:cNvSpPr txBox="1"/>
            <p:nvPr/>
          </p:nvSpPr>
          <p:spPr>
            <a:xfrm>
              <a:off x="39" y="1027739"/>
              <a:ext cx="3798093" cy="4083187"/>
            </a:xfrm>
            <a:prstGeom prst="rect">
              <a:avLst/>
            </a:prstGeom>
            <a:noFill/>
            <a:ln>
              <a:noFill/>
            </a:ln>
          </p:spPr>
          <p:txBody>
            <a:bodyPr anchorCtr="0" anchor="t" bIns="200025" lIns="133350" spcFirstLastPara="1" rIns="177800" wrap="square" tIns="133350">
              <a:noAutofit/>
            </a:bodyPr>
            <a:lstStyle/>
            <a:p>
              <a:pPr indent="-228600" lvl="1" marL="228600" marR="0" rtl="0" algn="l">
                <a:lnSpc>
                  <a:spcPct val="90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Student can add a course</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Drop a course</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See available seats</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See the routine</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Students will require and password and student Id to Log in</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Faculty name and initials</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ETC</a:t>
              </a:r>
              <a:endParaRPr b="0" i="0" sz="2500" u="none" cap="none" strike="noStrike">
                <a:solidFill>
                  <a:schemeClr val="dk1"/>
                </a:solidFill>
                <a:latin typeface="Calibri"/>
                <a:ea typeface="Calibri"/>
                <a:cs typeface="Calibri"/>
                <a:sym typeface="Calibri"/>
              </a:endParaRPr>
            </a:p>
          </p:txBody>
        </p:sp>
        <p:sp>
          <p:nvSpPr>
            <p:cNvPr id="154" name="Google Shape;154;p7"/>
            <p:cNvSpPr/>
            <p:nvPr/>
          </p:nvSpPr>
          <p:spPr>
            <a:xfrm>
              <a:off x="4329866" y="307739"/>
              <a:ext cx="3798093" cy="720000"/>
            </a:xfrm>
            <a:prstGeom prst="rect">
              <a:avLst/>
            </a:prstGeom>
            <a:gradFill>
              <a:gsLst>
                <a:gs pos="0">
                  <a:srgbClr val="5E81C9"/>
                </a:gs>
                <a:gs pos="50000">
                  <a:srgbClr val="3B70C9"/>
                </a:gs>
                <a:gs pos="100000">
                  <a:srgbClr val="2E60B8"/>
                </a:gs>
              </a:gsLst>
              <a:lin ang="5400000" scaled="0"/>
            </a:gradFill>
            <a:ln cap="flat" cmpd="sng" w="9525">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7"/>
            <p:cNvSpPr txBox="1"/>
            <p:nvPr/>
          </p:nvSpPr>
          <p:spPr>
            <a:xfrm>
              <a:off x="4329866" y="307739"/>
              <a:ext cx="3798093" cy="720000"/>
            </a:xfrm>
            <a:prstGeom prst="rect">
              <a:avLst/>
            </a:prstGeom>
            <a:noFill/>
            <a:ln>
              <a:noFill/>
            </a:ln>
          </p:spPr>
          <p:txBody>
            <a:bodyPr anchorCtr="0" anchor="ctr" bIns="101600" lIns="177800" spcFirstLastPara="1" rIns="177800" wrap="square" tIns="101600">
              <a:noAutofit/>
            </a:bodyPr>
            <a:lstStyle/>
            <a:p>
              <a:pPr indent="0" lvl="0" marL="0" marR="0" rtl="0" algn="ctr">
                <a:lnSpc>
                  <a:spcPct val="90000"/>
                </a:lnSpc>
                <a:spcBef>
                  <a:spcPts val="0"/>
                </a:spcBef>
                <a:spcAft>
                  <a:spcPts val="0"/>
                </a:spcAft>
                <a:buClr>
                  <a:srgbClr val="000000"/>
                </a:buClr>
                <a:buSzPts val="2500"/>
                <a:buFont typeface="Arial"/>
                <a:buNone/>
              </a:pPr>
              <a:r>
                <a:rPr b="0" i="0" lang="en-US" sz="2500" u="none" cap="none" strike="noStrike">
                  <a:solidFill>
                    <a:schemeClr val="lt1"/>
                  </a:solidFill>
                  <a:latin typeface="Calibri"/>
                  <a:ea typeface="Calibri"/>
                  <a:cs typeface="Calibri"/>
                  <a:sym typeface="Calibri"/>
                </a:rPr>
                <a:t>Non Functional</a:t>
              </a:r>
              <a:endParaRPr b="0" i="0" sz="2500" u="none" cap="none" strike="noStrike">
                <a:solidFill>
                  <a:schemeClr val="lt1"/>
                </a:solidFill>
                <a:latin typeface="Calibri"/>
                <a:ea typeface="Calibri"/>
                <a:cs typeface="Calibri"/>
                <a:sym typeface="Calibri"/>
              </a:endParaRPr>
            </a:p>
          </p:txBody>
        </p:sp>
        <p:sp>
          <p:nvSpPr>
            <p:cNvPr id="156" name="Google Shape;156;p7"/>
            <p:cNvSpPr/>
            <p:nvPr/>
          </p:nvSpPr>
          <p:spPr>
            <a:xfrm>
              <a:off x="4329866" y="1027739"/>
              <a:ext cx="3798093" cy="4083187"/>
            </a:xfrm>
            <a:prstGeom prst="rect">
              <a:avLst/>
            </a:prstGeom>
            <a:solidFill>
              <a:srgbClr val="CCD3EA">
                <a:alpha val="89411"/>
              </a:srgbClr>
            </a:solidFill>
            <a:ln cap="flat" cmpd="sng" w="9525">
              <a:solidFill>
                <a:srgbClr val="CCD3EA">
                  <a:alpha val="8941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txBox="1"/>
            <p:nvPr/>
          </p:nvSpPr>
          <p:spPr>
            <a:xfrm>
              <a:off x="4329866" y="1027739"/>
              <a:ext cx="3798093" cy="4083187"/>
            </a:xfrm>
            <a:prstGeom prst="rect">
              <a:avLst/>
            </a:prstGeom>
            <a:noFill/>
            <a:ln>
              <a:noFill/>
            </a:ln>
          </p:spPr>
          <p:txBody>
            <a:bodyPr anchorCtr="0" anchor="t" bIns="200025" lIns="133350" spcFirstLastPara="1" rIns="177800" wrap="square" tIns="133350">
              <a:noAutofit/>
            </a:bodyPr>
            <a:lstStyle/>
            <a:p>
              <a:pPr indent="-228600" lvl="1" marL="228600" marR="0" rtl="0" algn="l">
                <a:lnSpc>
                  <a:spcPct val="90000"/>
                </a:lnSpc>
                <a:spcBef>
                  <a:spcPts val="0"/>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Log in system should be secured</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It should be able to handle 500 request per minute so that it does not crash in pick times</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It should be usable in pc, smartphones phones and tabs</a:t>
              </a:r>
              <a:endParaRPr b="0" i="0" sz="2500" u="none" cap="none" strike="noStrike">
                <a:solidFill>
                  <a:schemeClr val="dk1"/>
                </a:solidFill>
                <a:latin typeface="Calibri"/>
                <a:ea typeface="Calibri"/>
                <a:cs typeface="Calibri"/>
                <a:sym typeface="Calibri"/>
              </a:endParaRPr>
            </a:p>
            <a:p>
              <a:pPr indent="-228600" lvl="1" marL="228600" marR="0" rtl="0" algn="l">
                <a:lnSpc>
                  <a:spcPct val="90000"/>
                </a:lnSpc>
                <a:spcBef>
                  <a:spcPts val="375"/>
                </a:spcBef>
                <a:spcAft>
                  <a:spcPts val="0"/>
                </a:spcAft>
                <a:buClr>
                  <a:schemeClr val="dk1"/>
                </a:buClr>
                <a:buSzPts val="2500"/>
                <a:buFont typeface="Calibri"/>
                <a:buChar char="•"/>
              </a:pPr>
              <a:r>
                <a:rPr b="0" i="0" lang="en-US" sz="2500" u="none" cap="none" strike="noStrike">
                  <a:solidFill>
                    <a:schemeClr val="dk1"/>
                  </a:solidFill>
                  <a:latin typeface="Calibri"/>
                  <a:ea typeface="Calibri"/>
                  <a:cs typeface="Calibri"/>
                  <a:sym typeface="Calibri"/>
                </a:rPr>
                <a:t>ETC</a:t>
              </a:r>
              <a:endParaRPr b="0" i="0" sz="2500" u="none" cap="none" strike="noStrike">
                <a:solidFill>
                  <a:schemeClr val="dk1"/>
                </a:solidFill>
                <a:latin typeface="Calibri"/>
                <a:ea typeface="Calibri"/>
                <a:cs typeface="Calibri"/>
                <a:sym typeface="Calibri"/>
              </a:endParaRPr>
            </a:p>
          </p:txBody>
        </p:sp>
      </p:grpSp>
    </p:spTree>
  </p:cSld>
  <p:clrMapOvr>
    <a:masterClrMapping/>
  </p:clrMapOvr>
  <p:transition spd="med">
    <p:push dir="r"/>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8"/>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Functional requirements</a:t>
            </a:r>
            <a:endParaRPr/>
          </a:p>
        </p:txBody>
      </p:sp>
      <p:sp>
        <p:nvSpPr>
          <p:cNvPr id="163" name="Google Shape;163;p8"/>
          <p:cNvSpPr txBox="1"/>
          <p:nvPr>
            <p:ph idx="1" type="body"/>
          </p:nvPr>
        </p:nvSpPr>
        <p:spPr>
          <a:xfrm>
            <a:off x="1007164" y="1300162"/>
            <a:ext cx="5743655" cy="486209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Describe functionality or system services.</a:t>
            </a:r>
            <a:endParaRPr/>
          </a:p>
          <a:p>
            <a:pPr indent="-228600" lvl="0" marL="228600" rtl="0" algn="l">
              <a:lnSpc>
                <a:spcPct val="90000"/>
              </a:lnSpc>
              <a:spcBef>
                <a:spcPts val="1000"/>
              </a:spcBef>
              <a:spcAft>
                <a:spcPts val="0"/>
              </a:spcAft>
              <a:buClr>
                <a:schemeClr val="dk1"/>
              </a:buClr>
              <a:buSzPts val="2800"/>
              <a:buChar char="•"/>
            </a:pPr>
            <a:r>
              <a:rPr lang="en-US"/>
              <a:t>Depend on the type of software, expected users and the type of system where the software is used.</a:t>
            </a:r>
            <a:endParaRPr/>
          </a:p>
          <a:p>
            <a:pPr indent="-228600" lvl="0" marL="228600" rtl="0" algn="l">
              <a:lnSpc>
                <a:spcPct val="90000"/>
              </a:lnSpc>
              <a:spcBef>
                <a:spcPts val="1000"/>
              </a:spcBef>
              <a:spcAft>
                <a:spcPts val="0"/>
              </a:spcAft>
              <a:buClr>
                <a:schemeClr val="dk1"/>
              </a:buClr>
              <a:buSzPts val="2800"/>
              <a:buChar char="•"/>
            </a:pPr>
            <a:r>
              <a:rPr lang="en-US"/>
              <a:t>Functional user requirements may be high-level statements of what the system should do.</a:t>
            </a:r>
            <a:endParaRPr/>
          </a:p>
          <a:p>
            <a:pPr indent="-228600" lvl="0" marL="228600" rtl="0" algn="l">
              <a:lnSpc>
                <a:spcPct val="90000"/>
              </a:lnSpc>
              <a:spcBef>
                <a:spcPts val="1000"/>
              </a:spcBef>
              <a:spcAft>
                <a:spcPts val="0"/>
              </a:spcAft>
              <a:buClr>
                <a:schemeClr val="dk1"/>
              </a:buClr>
              <a:buSzPts val="2800"/>
              <a:buChar char="•"/>
            </a:pPr>
            <a:r>
              <a:rPr lang="en-US"/>
              <a:t>Functional system requirements should describe the system services in detail.</a:t>
            </a:r>
            <a:endParaRPr/>
          </a:p>
        </p:txBody>
      </p:sp>
      <p:sp>
        <p:nvSpPr>
          <p:cNvPr id="164" name="Google Shape;164;p8"/>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8"/>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6" name="Google Shape;166;p8"/>
          <p:cNvPicPr preferRelativeResize="0"/>
          <p:nvPr/>
        </p:nvPicPr>
        <p:blipFill rotWithShape="1">
          <a:blip r:embed="rId4">
            <a:alphaModFix/>
          </a:blip>
          <a:srcRect b="0" l="0" r="0" t="0"/>
          <a:stretch/>
        </p:blipFill>
        <p:spPr>
          <a:xfrm>
            <a:off x="7205969" y="1410008"/>
            <a:ext cx="4147831" cy="4147831"/>
          </a:xfrm>
          <a:prstGeom prst="rect">
            <a:avLst/>
          </a:prstGeom>
          <a:noFill/>
          <a:ln>
            <a:noFill/>
          </a:ln>
        </p:spPr>
      </p:pic>
    </p:spTree>
  </p:cSld>
  <p:clrMapOvr>
    <a:masterClrMapping/>
  </p:clrMapOvr>
  <p:transition spd="med">
    <p:push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9"/>
          <p:cNvSpPr txBox="1"/>
          <p:nvPr>
            <p:ph type="title"/>
          </p:nvPr>
        </p:nvSpPr>
        <p:spPr>
          <a:xfrm>
            <a:off x="838200" y="365125"/>
            <a:ext cx="10515600" cy="9350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Functional and non-functional requirements</a:t>
            </a:r>
            <a:endParaRPr/>
          </a:p>
        </p:txBody>
      </p:sp>
      <p:sp>
        <p:nvSpPr>
          <p:cNvPr id="172" name="Google Shape;172;p9"/>
          <p:cNvSpPr/>
          <p:nvPr/>
        </p:nvSpPr>
        <p:spPr>
          <a:xfrm>
            <a:off x="0" y="5557839"/>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9"/>
          <p:cNvSpPr/>
          <p:nvPr/>
        </p:nvSpPr>
        <p:spPr>
          <a:xfrm rot="10800000">
            <a:off x="10448925" y="0"/>
            <a:ext cx="1743075" cy="1300162"/>
          </a:xfrm>
          <a:prstGeom prst="rtTriangle">
            <a:avLst/>
          </a:prstGeom>
          <a:blipFill rotWithShape="1">
            <a:blip r:embed="rId3">
              <a:alphaModFix/>
            </a:blip>
            <a:tile algn="tl" flip="none" tx="0" sx="100000" ty="0" sy="100000"/>
          </a:blip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p9"/>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175" name="Google Shape;175;p9"/>
          <p:cNvSpPr/>
          <p:nvPr/>
        </p:nvSpPr>
        <p:spPr>
          <a:xfrm>
            <a:off x="5977217" y="3244334"/>
            <a:ext cx="2375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176" name="Google Shape;176;p9"/>
          <p:cNvSpPr/>
          <p:nvPr/>
        </p:nvSpPr>
        <p:spPr>
          <a:xfrm>
            <a:off x="5977217" y="3244334"/>
            <a:ext cx="3962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177" name="Google Shape;177;p9"/>
          <p:cNvPicPr preferRelativeResize="0"/>
          <p:nvPr/>
        </p:nvPicPr>
        <p:blipFill rotWithShape="1">
          <a:blip r:embed="rId4">
            <a:alphaModFix/>
          </a:blip>
          <a:srcRect b="1832" l="678" r="1564" t="1832"/>
          <a:stretch/>
        </p:blipFill>
        <p:spPr>
          <a:xfrm>
            <a:off x="1471087" y="1194144"/>
            <a:ext cx="9249825" cy="4363696"/>
          </a:xfrm>
          <a:prstGeom prst="rect">
            <a:avLst/>
          </a:prstGeom>
          <a:noFill/>
          <a:ln>
            <a:noFill/>
          </a:ln>
        </p:spPr>
      </p:pic>
    </p:spTree>
  </p:cSld>
  <p:clrMapOvr>
    <a:masterClrMapping/>
  </p:clrMapOvr>
  <p:transition spd="med">
    <p:push dir="r"/>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2020-07-12T18:27:06Z</dcterms:created>
  <dc:creator>A M Esfar-E-Alam</dc:creator>
</cp:coreProperties>
</file>